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Raleway"/>
      <p:regular r:id="rId28"/>
      <p:bold r:id="rId29"/>
      <p:italic r:id="rId30"/>
      <p:boldItalic r:id="rId31"/>
    </p:embeddedFon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C52C720-0622-4EDE-BD93-C22B441FFEF7}">
  <a:tblStyle styleId="{BC52C720-0622-4EDE-BD93-C22B441FFEF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aleway-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aleway-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boldItalic.fntdata"/><Relationship Id="rId30" Type="http://schemas.openxmlformats.org/officeDocument/2006/relationships/font" Target="fonts/Raleway-italic.fntdata"/><Relationship Id="rId11" Type="http://schemas.openxmlformats.org/officeDocument/2006/relationships/slide" Target="slides/slide5.xml"/><Relationship Id="rId33" Type="http://schemas.openxmlformats.org/officeDocument/2006/relationships/font" Target="fonts/Lato-bold.fntdata"/><Relationship Id="rId10" Type="http://schemas.openxmlformats.org/officeDocument/2006/relationships/slide" Target="slides/slide4.xml"/><Relationship Id="rId32" Type="http://schemas.openxmlformats.org/officeDocument/2006/relationships/font" Target="fonts/Lato-regular.fntdata"/><Relationship Id="rId13" Type="http://schemas.openxmlformats.org/officeDocument/2006/relationships/slide" Target="slides/slide7.xml"/><Relationship Id="rId35" Type="http://schemas.openxmlformats.org/officeDocument/2006/relationships/font" Target="fonts/Lato-boldItalic.fntdata"/><Relationship Id="rId12" Type="http://schemas.openxmlformats.org/officeDocument/2006/relationships/slide" Target="slides/slide6.xml"/><Relationship Id="rId34" Type="http://schemas.openxmlformats.org/officeDocument/2006/relationships/font" Target="fonts/Lato-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45776c1fa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45776c1fa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45a7bd95c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45a7bd95c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45a7bd95c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45a7bd95c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year’s kindergarten class was 18, which was converted to .6 units.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45a7bd95c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45a7bd95c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elementary had about 70 students which converted to 4 units.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45a7bd95c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45a7bd95c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high school had about 50 students which converts to the minimum of 8 units. Even if we added all 40 of the students homeschooled in our canyon, we still wouldn’t have enough students to add another unit.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45a7bd95c8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45a7bd95c8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district </a:t>
            </a:r>
            <a:r>
              <a:rPr lang="en"/>
              <a:t>ended</a:t>
            </a:r>
            <a:r>
              <a:rPr lang="en"/>
              <a:t> up with a total of 13.1 units. </a:t>
            </a:r>
            <a:r>
              <a:rPr lang="en" sz="1300">
                <a:solidFill>
                  <a:schemeClr val="dk1"/>
                </a:solidFill>
                <a:latin typeface="Lato"/>
                <a:ea typeface="Lato"/>
                <a:cs typeface="Lato"/>
                <a:sym typeface="Lato"/>
              </a:rPr>
              <a:t>A unit is worth about</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Lato"/>
                <a:ea typeface="Lato"/>
                <a:cs typeface="Lato"/>
                <a:sym typeface="Lato"/>
              </a:rPr>
              <a:t>$3,000 per Kindergarten ADA </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Lato"/>
                <a:ea typeface="Lato"/>
                <a:cs typeface="Lato"/>
                <a:sym typeface="Lato"/>
              </a:rPr>
              <a:t>$5,200 to $10,000 per Elementary (grades 1‐6) ADA </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Lato"/>
                <a:ea typeface="Lato"/>
                <a:cs typeface="Lato"/>
                <a:sym typeface="Lato"/>
              </a:rPr>
              <a:t>$6,500 to $10,000 per Secondary (grades 7‐12) ADA </a:t>
            </a:r>
            <a:endParaRPr sz="13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Lato"/>
                <a:ea typeface="Lato"/>
                <a:cs typeface="Lato"/>
                <a:sym typeface="Lato"/>
              </a:rPr>
              <a:t>$8,300 per Exceptional ADA (divisor of 14.5)</a:t>
            </a:r>
            <a:endParaRPr sz="1300">
              <a:solidFill>
                <a:schemeClr val="dk1"/>
              </a:solidFill>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45a7bd95c8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45a7bd95c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Even if we added 40 of the students homeschooled in our canyon, we still wouldn’t have enough students to add another unit.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455d8f79b4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455d8f79b4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45a7bd95c8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45a7bd95c8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45776c1fa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45776c1fa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d5c6dda8d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d5c6dda8d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45a7bd95c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45a7bd95c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45776c1fa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45776c1fa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45a7bd95c8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45a7bd95c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45776c1fa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45776c1fa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3d5c6dda8d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3d5c6dda8d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47dd6382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47dd6382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455d8f79b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455d8f79b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d5c6dda8d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3d5c6dda8d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3d5c6dda8d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3d5c6dda8d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legislature.idaho.gov/statutesrules/idstat/title33/t33ch10/sect33-1002/" TargetMode="External"/><Relationship Id="rId4" Type="http://schemas.openxmlformats.org/officeDocument/2006/relationships/hyperlink" Target="https://drive.google.com/file/d/1bEGyEtRxhKvr2LqW-t0RAVQST3X2ybNN/view?usp=sha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mailto:simonsont@jsd243.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drive.google.com/file/d/1bEGyEtRxhKvr2LqW-t0RAVQST3X2ybNN/view?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mailto:simonsont@jsd243.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rive.google.com/file/d/14y2-SdXsATV95se34Lxp3faWE_ZUypSG/view?usp=sharing" TargetMode="External"/><Relationship Id="rId4" Type="http://schemas.openxmlformats.org/officeDocument/2006/relationships/hyperlink" Target="https://drive.google.com/file/d/1dRiGYEf8jvZjQnA5unkjEwPAxypJJm2j/view?usp=sharing" TargetMode="External"/><Relationship Id="rId5" Type="http://schemas.openxmlformats.org/officeDocument/2006/relationships/hyperlink" Target="http://www.jsd243.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3"/>
          <p:cNvSpPr txBox="1"/>
          <p:nvPr>
            <p:ph type="ctrTitle"/>
          </p:nvPr>
        </p:nvSpPr>
        <p:spPr>
          <a:xfrm>
            <a:off x="727950" y="1809075"/>
            <a:ext cx="7688100" cy="1664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4200">
                <a:latin typeface="Impact"/>
                <a:ea typeface="Impact"/>
                <a:cs typeface="Impact"/>
                <a:sym typeface="Impact"/>
              </a:rPr>
              <a:t>Salmon River Joint School District</a:t>
            </a:r>
            <a:endParaRPr sz="4200">
              <a:latin typeface="Impact"/>
              <a:ea typeface="Impact"/>
              <a:cs typeface="Impact"/>
              <a:sym typeface="Impact"/>
            </a:endParaRPr>
          </a:p>
        </p:txBody>
      </p:sp>
      <p:sp>
        <p:nvSpPr>
          <p:cNvPr id="87" name="Google Shape;87;p13"/>
          <p:cNvSpPr txBox="1"/>
          <p:nvPr>
            <p:ph idx="1" type="subTitle"/>
          </p:nvPr>
        </p:nvSpPr>
        <p:spPr>
          <a:xfrm>
            <a:off x="1808700" y="2878075"/>
            <a:ext cx="5526600" cy="50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chemeClr val="dk2"/>
                </a:solidFill>
                <a:latin typeface="Raleway"/>
                <a:ea typeface="Raleway"/>
                <a:cs typeface="Raleway"/>
                <a:sym typeface="Raleway"/>
              </a:rPr>
              <a:t>Supplemental Levy Election</a:t>
            </a:r>
            <a:endParaRPr sz="2600">
              <a:solidFill>
                <a:schemeClr val="dk2"/>
              </a:solidFill>
              <a:latin typeface="Raleway"/>
              <a:ea typeface="Raleway"/>
              <a:cs typeface="Raleway"/>
              <a:sym typeface="Raleway"/>
            </a:endParaRPr>
          </a:p>
        </p:txBody>
      </p:sp>
      <p:sp>
        <p:nvSpPr>
          <p:cNvPr id="88" name="Google Shape;88;p13"/>
          <p:cNvSpPr txBox="1"/>
          <p:nvPr/>
        </p:nvSpPr>
        <p:spPr>
          <a:xfrm>
            <a:off x="2745450" y="3758400"/>
            <a:ext cx="3653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2"/>
                </a:solidFill>
                <a:latin typeface="Raleway"/>
                <a:ea typeface="Raleway"/>
                <a:cs typeface="Raleway"/>
                <a:sym typeface="Raleway"/>
              </a:rPr>
              <a:t>August 30, 2022</a:t>
            </a:r>
            <a:endParaRPr sz="2400">
              <a:solidFill>
                <a:schemeClr val="dk2"/>
              </a:solidFill>
              <a:latin typeface="Raleway"/>
              <a:ea typeface="Raleway"/>
              <a:cs typeface="Raleway"/>
              <a:sym typeface="Raleway"/>
            </a:endParaRPr>
          </a:p>
        </p:txBody>
      </p:sp>
      <p:pic>
        <p:nvPicPr>
          <p:cNvPr id="89" name="Google Shape;89;p13"/>
          <p:cNvPicPr preferRelativeResize="0"/>
          <p:nvPr/>
        </p:nvPicPr>
        <p:blipFill>
          <a:blip r:embed="rId3">
            <a:alphaModFix/>
          </a:blip>
          <a:stretch>
            <a:fillRect/>
          </a:stretch>
        </p:blipFill>
        <p:spPr>
          <a:xfrm>
            <a:off x="6701500" y="3283325"/>
            <a:ext cx="2373775" cy="175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1502725" y="8031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are districts and schools funded?</a:t>
            </a:r>
            <a:endParaRPr/>
          </a:p>
          <a:p>
            <a:pPr indent="0" lvl="0" marL="0" rtl="0" algn="l">
              <a:spcBef>
                <a:spcPts val="0"/>
              </a:spcBef>
              <a:spcAft>
                <a:spcPts val="0"/>
              </a:spcAft>
              <a:buNone/>
            </a:pPr>
            <a:r>
              <a:t/>
            </a:r>
            <a:endParaRPr/>
          </a:p>
        </p:txBody>
      </p:sp>
      <p:sp>
        <p:nvSpPr>
          <p:cNvPr id="145" name="Google Shape;145;p22"/>
          <p:cNvSpPr txBox="1"/>
          <p:nvPr>
            <p:ph idx="1" type="body"/>
          </p:nvPr>
        </p:nvSpPr>
        <p:spPr>
          <a:xfrm>
            <a:off x="373750" y="1833150"/>
            <a:ext cx="8355900" cy="267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500">
              <a:solidFill>
                <a:srgbClr val="333333"/>
              </a:solidFill>
            </a:endParaRPr>
          </a:p>
          <a:p>
            <a:pPr indent="0" lvl="0" marL="0" rtl="0" algn="l">
              <a:spcBef>
                <a:spcPts val="1800"/>
              </a:spcBef>
              <a:spcAft>
                <a:spcPts val="1200"/>
              </a:spcAft>
              <a:buNone/>
            </a:pPr>
            <a:r>
              <a:t/>
            </a:r>
            <a:endParaRPr/>
          </a:p>
        </p:txBody>
      </p:sp>
      <p:sp>
        <p:nvSpPr>
          <p:cNvPr id="146" name="Google Shape;146;p22"/>
          <p:cNvSpPr txBox="1"/>
          <p:nvPr/>
        </p:nvSpPr>
        <p:spPr>
          <a:xfrm>
            <a:off x="594300" y="1537363"/>
            <a:ext cx="7955400" cy="1431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900">
                <a:latin typeface="Lato"/>
                <a:ea typeface="Lato"/>
                <a:cs typeface="Lato"/>
                <a:sym typeface="Lato"/>
              </a:rPr>
              <a:t>Idaho’s funding is based on </a:t>
            </a:r>
            <a:r>
              <a:rPr b="1" lang="en" sz="2900">
                <a:latin typeface="Lato"/>
                <a:ea typeface="Lato"/>
                <a:cs typeface="Lato"/>
                <a:sym typeface="Lato"/>
              </a:rPr>
              <a:t>ADA</a:t>
            </a:r>
            <a:r>
              <a:rPr lang="en" sz="2900">
                <a:latin typeface="Lato"/>
                <a:ea typeface="Lato"/>
                <a:cs typeface="Lato"/>
                <a:sym typeface="Lato"/>
              </a:rPr>
              <a:t> </a:t>
            </a:r>
            <a:endParaRPr sz="2900">
              <a:latin typeface="Lato"/>
              <a:ea typeface="Lato"/>
              <a:cs typeface="Lato"/>
              <a:sym typeface="Lato"/>
            </a:endParaRPr>
          </a:p>
          <a:p>
            <a:pPr indent="0" lvl="0" marL="0" rtl="0" algn="ctr">
              <a:spcBef>
                <a:spcPts val="0"/>
              </a:spcBef>
              <a:spcAft>
                <a:spcPts val="0"/>
              </a:spcAft>
              <a:buNone/>
            </a:pPr>
            <a:r>
              <a:rPr lang="en" sz="1600">
                <a:latin typeface="Lato"/>
                <a:ea typeface="Lato"/>
                <a:cs typeface="Lato"/>
                <a:sym typeface="Lato"/>
              </a:rPr>
              <a:t>(except for during Covid years where enrollment has been used)</a:t>
            </a:r>
            <a:endParaRPr sz="16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p:txBody>
      </p:sp>
      <p:sp>
        <p:nvSpPr>
          <p:cNvPr id="147" name="Google Shape;147;p22"/>
          <p:cNvSpPr txBox="1"/>
          <p:nvPr/>
        </p:nvSpPr>
        <p:spPr>
          <a:xfrm>
            <a:off x="462800" y="2829825"/>
            <a:ext cx="2233500" cy="831300"/>
          </a:xfrm>
          <a:prstGeom prst="rect">
            <a:avLst/>
          </a:prstGeom>
          <a:solidFill>
            <a:schemeClr val="accent3"/>
          </a:solid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Lato"/>
              <a:buAutoNum type="arabicPeriod"/>
            </a:pPr>
            <a:r>
              <a:rPr lang="en">
                <a:latin typeface="Lato"/>
                <a:ea typeface="Lato"/>
                <a:cs typeface="Lato"/>
                <a:sym typeface="Lato"/>
              </a:rPr>
              <a:t>Average Daily Attendance (or enrollment)</a:t>
            </a:r>
            <a:endParaRPr>
              <a:latin typeface="Lato"/>
              <a:ea typeface="Lato"/>
              <a:cs typeface="Lato"/>
              <a:sym typeface="Lato"/>
            </a:endParaRPr>
          </a:p>
        </p:txBody>
      </p:sp>
      <p:sp>
        <p:nvSpPr>
          <p:cNvPr id="148" name="Google Shape;148;p22"/>
          <p:cNvSpPr txBox="1"/>
          <p:nvPr/>
        </p:nvSpPr>
        <p:spPr>
          <a:xfrm>
            <a:off x="3538313" y="2883225"/>
            <a:ext cx="2180100" cy="831300"/>
          </a:xfrm>
          <a:prstGeom prst="rect">
            <a:avLst/>
          </a:prstGeom>
          <a:solidFill>
            <a:srgbClr val="00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2. ADA is converted to units based on grade</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149" name="Google Shape;149;p22"/>
          <p:cNvSpPr/>
          <p:nvPr/>
        </p:nvSpPr>
        <p:spPr>
          <a:xfrm>
            <a:off x="2843405" y="3063075"/>
            <a:ext cx="652500" cy="364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p:nvPr/>
        </p:nvSpPr>
        <p:spPr>
          <a:xfrm>
            <a:off x="5813180" y="3116475"/>
            <a:ext cx="652500" cy="364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2"/>
          <p:cNvSpPr txBox="1"/>
          <p:nvPr/>
        </p:nvSpPr>
        <p:spPr>
          <a:xfrm>
            <a:off x="6560425" y="2393800"/>
            <a:ext cx="2322600" cy="2642100"/>
          </a:xfrm>
          <a:prstGeom prst="rect">
            <a:avLst/>
          </a:prstGeom>
          <a:solidFill>
            <a:srgbClr val="00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Lato"/>
                <a:ea typeface="Lato"/>
                <a:cs typeface="Lato"/>
                <a:sym typeface="Lato"/>
              </a:rPr>
              <a:t>A unit is worth about</a:t>
            </a:r>
            <a:endParaRPr sz="1300">
              <a:latin typeface="Lato"/>
              <a:ea typeface="Lato"/>
              <a:cs typeface="Lato"/>
              <a:sym typeface="Lato"/>
            </a:endParaRPr>
          </a:p>
          <a:p>
            <a:pPr indent="0" lvl="0" marL="0" rtl="0" algn="l">
              <a:lnSpc>
                <a:spcPct val="115000"/>
              </a:lnSpc>
              <a:spcBef>
                <a:spcPts val="0"/>
              </a:spcBef>
              <a:spcAft>
                <a:spcPts val="0"/>
              </a:spcAft>
              <a:buNone/>
            </a:pPr>
            <a:r>
              <a:rPr lang="en" sz="1300">
                <a:latin typeface="Lato"/>
                <a:ea typeface="Lato"/>
                <a:cs typeface="Lato"/>
                <a:sym typeface="Lato"/>
              </a:rPr>
              <a:t>$3,000 per Kindergarten ADA </a:t>
            </a:r>
            <a:endParaRPr sz="1300">
              <a:latin typeface="Lato"/>
              <a:ea typeface="Lato"/>
              <a:cs typeface="Lato"/>
              <a:sym typeface="Lato"/>
            </a:endParaRPr>
          </a:p>
          <a:p>
            <a:pPr indent="0" lvl="0" marL="0" rtl="0" algn="l">
              <a:lnSpc>
                <a:spcPct val="115000"/>
              </a:lnSpc>
              <a:spcBef>
                <a:spcPts val="0"/>
              </a:spcBef>
              <a:spcAft>
                <a:spcPts val="0"/>
              </a:spcAft>
              <a:buNone/>
            </a:pPr>
            <a:r>
              <a:rPr lang="en" sz="1300">
                <a:latin typeface="Lato"/>
                <a:ea typeface="Lato"/>
                <a:cs typeface="Lato"/>
                <a:sym typeface="Lato"/>
              </a:rPr>
              <a:t>$5,200 to $10,000 per Elementary (grades 1‐6) ADA </a:t>
            </a:r>
            <a:endParaRPr sz="1300">
              <a:latin typeface="Lato"/>
              <a:ea typeface="Lato"/>
              <a:cs typeface="Lato"/>
              <a:sym typeface="Lato"/>
            </a:endParaRPr>
          </a:p>
          <a:p>
            <a:pPr indent="0" lvl="0" marL="0" rtl="0" algn="l">
              <a:lnSpc>
                <a:spcPct val="115000"/>
              </a:lnSpc>
              <a:spcBef>
                <a:spcPts val="0"/>
              </a:spcBef>
              <a:spcAft>
                <a:spcPts val="0"/>
              </a:spcAft>
              <a:buNone/>
            </a:pPr>
            <a:r>
              <a:rPr lang="en" sz="1300">
                <a:latin typeface="Lato"/>
                <a:ea typeface="Lato"/>
                <a:cs typeface="Lato"/>
                <a:sym typeface="Lato"/>
              </a:rPr>
              <a:t>$6,500 to $10,000 per Secondary (grades 7‐12) ADA </a:t>
            </a:r>
            <a:endParaRPr sz="1300">
              <a:latin typeface="Lato"/>
              <a:ea typeface="Lato"/>
              <a:cs typeface="Lato"/>
              <a:sym typeface="Lato"/>
            </a:endParaRPr>
          </a:p>
          <a:p>
            <a:pPr indent="0" lvl="0" marL="0" rtl="0" algn="l">
              <a:lnSpc>
                <a:spcPct val="115000"/>
              </a:lnSpc>
              <a:spcBef>
                <a:spcPts val="0"/>
              </a:spcBef>
              <a:spcAft>
                <a:spcPts val="0"/>
              </a:spcAft>
              <a:buNone/>
            </a:pPr>
            <a:r>
              <a:rPr lang="en" sz="1300">
                <a:latin typeface="Lato"/>
                <a:ea typeface="Lato"/>
                <a:cs typeface="Lato"/>
                <a:sym typeface="Lato"/>
              </a:rPr>
              <a:t>$8,300 per Exceptional ADA (divisor of 14.5)</a:t>
            </a:r>
            <a:endParaRPr sz="1300">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type="title"/>
          </p:nvPr>
        </p:nvSpPr>
        <p:spPr>
          <a:xfrm>
            <a:off x="1502725" y="8031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are districts and schools funded? Cont.</a:t>
            </a:r>
            <a:endParaRPr/>
          </a:p>
          <a:p>
            <a:pPr indent="0" lvl="0" marL="0" rtl="0" algn="l">
              <a:spcBef>
                <a:spcPts val="0"/>
              </a:spcBef>
              <a:spcAft>
                <a:spcPts val="0"/>
              </a:spcAft>
              <a:buNone/>
            </a:pPr>
            <a:r>
              <a:t/>
            </a:r>
            <a:endParaRPr/>
          </a:p>
        </p:txBody>
      </p:sp>
      <p:sp>
        <p:nvSpPr>
          <p:cNvPr id="157" name="Google Shape;157;p23"/>
          <p:cNvSpPr txBox="1"/>
          <p:nvPr>
            <p:ph idx="1" type="body"/>
          </p:nvPr>
        </p:nvSpPr>
        <p:spPr>
          <a:xfrm>
            <a:off x="373750" y="1833150"/>
            <a:ext cx="8355900" cy="26775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lang="en" sz="1500" u="sng">
                <a:solidFill>
                  <a:schemeClr val="hlink"/>
                </a:solidFill>
                <a:hlinkClick r:id="rId3"/>
              </a:rPr>
              <a:t>Idaho Statute 33-1002</a:t>
            </a:r>
            <a:endParaRPr sz="1500">
              <a:solidFill>
                <a:srgbClr val="333333"/>
              </a:solidFill>
            </a:endParaRPr>
          </a:p>
          <a:p>
            <a:pPr indent="0" lvl="0" marL="0" rtl="0" algn="l">
              <a:spcBef>
                <a:spcPts val="1800"/>
              </a:spcBef>
              <a:spcAft>
                <a:spcPts val="0"/>
              </a:spcAft>
              <a:buNone/>
            </a:pPr>
            <a:r>
              <a:rPr lang="en" sz="1500" u="sng">
                <a:solidFill>
                  <a:schemeClr val="hlink"/>
                </a:solidFill>
                <a:hlinkClick r:id="rId4"/>
              </a:rPr>
              <a:t>Funding Formula</a:t>
            </a:r>
            <a:endParaRPr sz="1500">
              <a:solidFill>
                <a:srgbClr val="333333"/>
              </a:solidFill>
            </a:endParaRPr>
          </a:p>
          <a:p>
            <a:pPr indent="0" lvl="0" marL="0" rtl="0" algn="l">
              <a:spcBef>
                <a:spcPts val="1800"/>
              </a:spcBef>
              <a:spcAft>
                <a:spcPts val="0"/>
              </a:spcAft>
              <a:buNone/>
            </a:pPr>
            <a:r>
              <a:rPr b="1" lang="en" sz="1784">
                <a:solidFill>
                  <a:srgbClr val="161616"/>
                </a:solidFill>
                <a:highlight>
                  <a:srgbClr val="FFFFFF"/>
                </a:highlight>
                <a:latin typeface="Courier New"/>
                <a:ea typeface="Courier New"/>
                <a:cs typeface="Courier New"/>
                <a:sym typeface="Courier New"/>
              </a:rPr>
              <a:t>Average Daily Attendance-</a:t>
            </a:r>
            <a:r>
              <a:rPr lang="en" sz="1584">
                <a:solidFill>
                  <a:srgbClr val="161616"/>
                </a:solidFill>
                <a:highlight>
                  <a:srgbClr val="FFFFFF"/>
                </a:highlight>
                <a:latin typeface="Courier New"/>
                <a:ea typeface="Courier New"/>
                <a:cs typeface="Courier New"/>
                <a:sym typeface="Courier New"/>
              </a:rPr>
              <a:t>The total state average daily attendance shall be the sum of the average daily attendance of all of the school districts of the state.</a:t>
            </a:r>
            <a:endParaRPr sz="1584">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0"/>
              </a:spcAft>
              <a:buNone/>
            </a:pPr>
            <a:r>
              <a:rPr b="1" lang="en" sz="1784">
                <a:solidFill>
                  <a:srgbClr val="161616"/>
                </a:solidFill>
                <a:highlight>
                  <a:srgbClr val="FFFFFF"/>
                </a:highlight>
                <a:latin typeface="Courier New"/>
                <a:ea typeface="Courier New"/>
                <a:cs typeface="Courier New"/>
                <a:sym typeface="Courier New"/>
              </a:rPr>
              <a:t>Support Units</a:t>
            </a:r>
            <a:r>
              <a:rPr lang="en" sz="1584">
                <a:solidFill>
                  <a:srgbClr val="161616"/>
                </a:solidFill>
                <a:highlight>
                  <a:srgbClr val="FFFFFF"/>
                </a:highlight>
                <a:latin typeface="Courier New"/>
                <a:ea typeface="Courier New"/>
                <a:cs typeface="Courier New"/>
                <a:sym typeface="Courier New"/>
              </a:rPr>
              <a:t>-The total state support units shall be determined by using the tables set out hereafter called computation of kindergarten support units, computation of elementary support units, computation of secondary support units, computation of exceptional education support units..</a:t>
            </a:r>
            <a:endParaRPr sz="1584">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0"/>
              </a:spcAft>
              <a:buNone/>
            </a:pPr>
            <a:r>
              <a:rPr b="1" lang="en" sz="1909">
                <a:solidFill>
                  <a:srgbClr val="161616"/>
                </a:solidFill>
                <a:highlight>
                  <a:srgbClr val="FFFFFF"/>
                </a:highlight>
                <a:latin typeface="Courier New"/>
                <a:ea typeface="Courier New"/>
                <a:cs typeface="Courier New"/>
                <a:sym typeface="Courier New"/>
              </a:rPr>
              <a:t>The sum of all of the total support units of all school districts of the state shall be the total state support units.</a:t>
            </a:r>
            <a:endParaRPr b="1" sz="1909">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1200"/>
              </a:spcAft>
              <a:buNone/>
            </a:pPr>
            <a:r>
              <a:t/>
            </a:r>
            <a:endParaRPr/>
          </a:p>
        </p:txBody>
      </p:sp>
      <p:sp>
        <p:nvSpPr>
          <p:cNvPr id="158" name="Google Shape;158;p23"/>
          <p:cNvSpPr txBox="1"/>
          <p:nvPr/>
        </p:nvSpPr>
        <p:spPr>
          <a:xfrm>
            <a:off x="373750" y="3954575"/>
            <a:ext cx="7955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1502725" y="8031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are districts and schools funded? Cont.</a:t>
            </a:r>
            <a:endParaRPr/>
          </a:p>
          <a:p>
            <a:pPr indent="0" lvl="0" marL="0" rtl="0" algn="l">
              <a:spcBef>
                <a:spcPts val="0"/>
              </a:spcBef>
              <a:spcAft>
                <a:spcPts val="0"/>
              </a:spcAft>
              <a:buNone/>
            </a:pPr>
            <a:r>
              <a:t/>
            </a:r>
            <a:endParaRPr/>
          </a:p>
        </p:txBody>
      </p:sp>
      <p:sp>
        <p:nvSpPr>
          <p:cNvPr id="164" name="Google Shape;164;p24"/>
          <p:cNvSpPr txBox="1"/>
          <p:nvPr>
            <p:ph idx="1" type="body"/>
          </p:nvPr>
        </p:nvSpPr>
        <p:spPr>
          <a:xfrm>
            <a:off x="1147925" y="1842050"/>
            <a:ext cx="2456100" cy="267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900">
                <a:solidFill>
                  <a:srgbClr val="161616"/>
                </a:solidFill>
                <a:highlight>
                  <a:srgbClr val="FFFFFF"/>
                </a:highlight>
                <a:latin typeface="Courier New"/>
                <a:ea typeface="Courier New"/>
                <a:cs typeface="Courier New"/>
                <a:sym typeface="Courier New"/>
              </a:rPr>
              <a:t>COMPUTATION OF KINDERGARTEN SUPPORT UNITS</a:t>
            </a:r>
            <a:endParaRPr b="1" sz="2700">
              <a:solidFill>
                <a:srgbClr val="333333"/>
              </a:solidFill>
            </a:endParaRPr>
          </a:p>
          <a:p>
            <a:pPr indent="0" lvl="0" marL="0" rtl="0" algn="l">
              <a:spcBef>
                <a:spcPts val="1800"/>
              </a:spcBef>
              <a:spcAft>
                <a:spcPts val="1800"/>
              </a:spcAft>
              <a:buNone/>
            </a:pPr>
            <a:r>
              <a:t/>
            </a:r>
            <a:endParaRPr/>
          </a:p>
        </p:txBody>
      </p:sp>
      <p:sp>
        <p:nvSpPr>
          <p:cNvPr id="165" name="Google Shape;165;p24"/>
          <p:cNvSpPr txBox="1"/>
          <p:nvPr/>
        </p:nvSpPr>
        <p:spPr>
          <a:xfrm>
            <a:off x="373750" y="3954575"/>
            <a:ext cx="7955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p:txBody>
      </p:sp>
      <p:graphicFrame>
        <p:nvGraphicFramePr>
          <p:cNvPr id="166" name="Google Shape;166;p24"/>
          <p:cNvGraphicFramePr/>
          <p:nvPr/>
        </p:nvGraphicFramePr>
        <p:xfrm>
          <a:off x="3987000" y="1419125"/>
          <a:ext cx="3000000" cy="3000000"/>
        </p:xfrm>
        <a:graphic>
          <a:graphicData uri="http://schemas.openxmlformats.org/drawingml/2006/table">
            <a:tbl>
              <a:tblPr>
                <a:noFill/>
                <a:tableStyleId>{BC52C720-0622-4EDE-BD93-C22B441FFEF7}</a:tableStyleId>
              </a:tblPr>
              <a:tblGrid>
                <a:gridCol w="1797475"/>
                <a:gridCol w="1797475"/>
              </a:tblGrid>
              <a:tr h="580525">
                <a:tc>
                  <a:txBody>
                    <a:bodyPr/>
                    <a:lstStyle/>
                    <a:p>
                      <a:pPr indent="0" lvl="0" marL="0" rtl="0" algn="ctr">
                        <a:spcBef>
                          <a:spcPts val="0"/>
                        </a:spcBef>
                        <a:spcAft>
                          <a:spcPts val="0"/>
                        </a:spcAft>
                        <a:buNone/>
                      </a:pPr>
                      <a:r>
                        <a:rPr lang="en"/>
                        <a:t>ADA</a:t>
                      </a:r>
                      <a:endParaRPr/>
                    </a:p>
                  </a:txBody>
                  <a:tcPr marT="91425" marB="91425" marR="91425" marL="91425"/>
                </a:tc>
                <a:tc>
                  <a:txBody>
                    <a:bodyPr/>
                    <a:lstStyle/>
                    <a:p>
                      <a:pPr indent="0" lvl="0" marL="0" rtl="0" algn="ctr">
                        <a:spcBef>
                          <a:spcPts val="0"/>
                        </a:spcBef>
                        <a:spcAft>
                          <a:spcPts val="0"/>
                        </a:spcAft>
                        <a:buNone/>
                      </a:pPr>
                      <a:r>
                        <a:rPr lang="en"/>
                        <a:t>Units Allowed</a:t>
                      </a:r>
                      <a:endParaRPr/>
                    </a:p>
                  </a:txBody>
                  <a:tcPr marT="91425" marB="91425" marR="91425" marL="91425"/>
                </a:tc>
              </a:tr>
              <a:tr h="593150">
                <a:tc>
                  <a:txBody>
                    <a:bodyPr/>
                    <a:lstStyle/>
                    <a:p>
                      <a:pPr indent="0" lvl="0" marL="0" rtl="0" algn="l">
                        <a:spcBef>
                          <a:spcPts val="0"/>
                        </a:spcBef>
                        <a:spcAft>
                          <a:spcPts val="0"/>
                        </a:spcAft>
                        <a:buNone/>
                      </a:pPr>
                      <a:r>
                        <a:rPr lang="en">
                          <a:solidFill>
                            <a:srgbClr val="161616"/>
                          </a:solidFill>
                          <a:highlight>
                            <a:srgbClr val="FFFFFF"/>
                          </a:highlight>
                          <a:latin typeface="Courier New"/>
                          <a:ea typeface="Courier New"/>
                          <a:cs typeface="Courier New"/>
                          <a:sym typeface="Courier New"/>
                        </a:rPr>
                        <a:t>41 or more</a:t>
                      </a:r>
                      <a:endParaRPr>
                        <a:solidFill>
                          <a:srgbClr val="161616"/>
                        </a:solidFill>
                        <a:highlight>
                          <a:srgbClr val="FFFFFF"/>
                        </a:highlight>
                        <a:latin typeface="Courier New"/>
                        <a:ea typeface="Courier New"/>
                        <a:cs typeface="Courier New"/>
                        <a:sym typeface="Courier New"/>
                      </a:endParaRPr>
                    </a:p>
                  </a:txBody>
                  <a:tcPr marT="91425" marB="91425" marR="91425" marL="91425"/>
                </a:tc>
                <a:tc>
                  <a:txBody>
                    <a:bodyPr/>
                    <a:lstStyle/>
                    <a:p>
                      <a:pPr indent="0" lvl="0" marL="0" rtl="0" algn="l">
                        <a:spcBef>
                          <a:spcPts val="0"/>
                        </a:spcBef>
                        <a:spcAft>
                          <a:spcPts val="0"/>
                        </a:spcAft>
                        <a:buNone/>
                      </a:pPr>
                      <a:r>
                        <a:rPr lang="en">
                          <a:solidFill>
                            <a:srgbClr val="161616"/>
                          </a:solidFill>
                          <a:highlight>
                            <a:srgbClr val="FFFFFF"/>
                          </a:highlight>
                          <a:latin typeface="Courier New"/>
                          <a:ea typeface="Courier New"/>
                          <a:cs typeface="Courier New"/>
                          <a:sym typeface="Courier New"/>
                        </a:rPr>
                        <a:t>1 or more as computed</a:t>
                      </a:r>
                      <a:endParaRPr>
                        <a:solidFill>
                          <a:srgbClr val="161616"/>
                        </a:solidFill>
                        <a:highlight>
                          <a:srgbClr val="FFFFFF"/>
                        </a:highlight>
                        <a:latin typeface="Courier New"/>
                        <a:ea typeface="Courier New"/>
                        <a:cs typeface="Courier New"/>
                        <a:sym typeface="Courier New"/>
                      </a:endParaRPr>
                    </a:p>
                  </a:txBody>
                  <a:tcPr marT="91425" marB="91425" marR="91425" marL="91425"/>
                </a:tc>
              </a:tr>
              <a:tr h="385525">
                <a:tc>
                  <a:txBody>
                    <a:bodyPr/>
                    <a:lstStyle/>
                    <a:p>
                      <a:pPr indent="0" lvl="0" marL="0" rtl="0" algn="l">
                        <a:spcBef>
                          <a:spcPts val="0"/>
                        </a:spcBef>
                        <a:spcAft>
                          <a:spcPts val="0"/>
                        </a:spcAft>
                        <a:buNone/>
                      </a:pPr>
                      <a:r>
                        <a:rPr lang="en">
                          <a:solidFill>
                            <a:srgbClr val="161616"/>
                          </a:solidFill>
                          <a:highlight>
                            <a:srgbClr val="FFFFFF"/>
                          </a:highlight>
                          <a:latin typeface="Courier New"/>
                          <a:ea typeface="Courier New"/>
                          <a:cs typeface="Courier New"/>
                          <a:sym typeface="Courier New"/>
                        </a:rPr>
                        <a:t>31 – 40.99</a:t>
                      </a:r>
                      <a:endParaRPr>
                        <a:solidFill>
                          <a:srgbClr val="161616"/>
                        </a:solidFill>
                        <a:highlight>
                          <a:srgbClr val="FFFFFF"/>
                        </a:highlight>
                        <a:latin typeface="Courier New"/>
                        <a:ea typeface="Courier New"/>
                        <a:cs typeface="Courier New"/>
                        <a:sym typeface="Courier New"/>
                      </a:endParaRPr>
                    </a:p>
                  </a:txBody>
                  <a:tcPr marT="91425" marB="91425" marR="91425" marL="91425"/>
                </a:tc>
                <a:tc>
                  <a:txBody>
                    <a:bodyPr/>
                    <a:lstStyle/>
                    <a:p>
                      <a:pPr indent="0" lvl="0" marL="0" rtl="0" algn="l">
                        <a:spcBef>
                          <a:spcPts val="0"/>
                        </a:spcBef>
                        <a:spcAft>
                          <a:spcPts val="0"/>
                        </a:spcAft>
                        <a:buNone/>
                      </a:pPr>
                      <a:r>
                        <a:rPr lang="en">
                          <a:solidFill>
                            <a:srgbClr val="161616"/>
                          </a:solidFill>
                          <a:highlight>
                            <a:srgbClr val="FFFFFF"/>
                          </a:highlight>
                          <a:latin typeface="Courier New"/>
                          <a:ea typeface="Courier New"/>
                          <a:cs typeface="Courier New"/>
                          <a:sym typeface="Courier New"/>
                        </a:rPr>
                        <a:t>1</a:t>
                      </a:r>
                      <a:endParaRPr>
                        <a:solidFill>
                          <a:srgbClr val="161616"/>
                        </a:solidFill>
                        <a:highlight>
                          <a:srgbClr val="FFFFFF"/>
                        </a:highlight>
                        <a:latin typeface="Courier New"/>
                        <a:ea typeface="Courier New"/>
                        <a:cs typeface="Courier New"/>
                        <a:sym typeface="Courier New"/>
                      </a:endParaRPr>
                    </a:p>
                  </a:txBody>
                  <a:tcPr marT="91425" marB="91425" marR="91425" marL="91425"/>
                </a:tc>
              </a:tr>
              <a:tr h="385525">
                <a:tc>
                  <a:txBody>
                    <a:bodyPr/>
                    <a:lstStyle/>
                    <a:p>
                      <a:pPr indent="0" lvl="0" marL="0" rtl="0" algn="l">
                        <a:spcBef>
                          <a:spcPts val="0"/>
                        </a:spcBef>
                        <a:spcAft>
                          <a:spcPts val="0"/>
                        </a:spcAft>
                        <a:buNone/>
                      </a:pPr>
                      <a:r>
                        <a:rPr lang="en">
                          <a:solidFill>
                            <a:srgbClr val="161616"/>
                          </a:solidFill>
                          <a:highlight>
                            <a:srgbClr val="FFFFFF"/>
                          </a:highlight>
                          <a:latin typeface="Courier New"/>
                          <a:ea typeface="Courier New"/>
                          <a:cs typeface="Courier New"/>
                          <a:sym typeface="Courier New"/>
                        </a:rPr>
                        <a:t>26 – 30.99</a:t>
                      </a:r>
                      <a:endParaRPr sz="1700"/>
                    </a:p>
                  </a:txBody>
                  <a:tcPr marT="91425" marB="91425" marR="91425" marL="91425"/>
                </a:tc>
                <a:tc>
                  <a:txBody>
                    <a:bodyPr/>
                    <a:lstStyle/>
                    <a:p>
                      <a:pPr indent="0" lvl="0" marL="0" rtl="0" algn="l">
                        <a:spcBef>
                          <a:spcPts val="0"/>
                        </a:spcBef>
                        <a:spcAft>
                          <a:spcPts val="0"/>
                        </a:spcAft>
                        <a:buNone/>
                      </a:pPr>
                      <a:r>
                        <a:rPr lang="en">
                          <a:solidFill>
                            <a:srgbClr val="161616"/>
                          </a:solidFill>
                          <a:highlight>
                            <a:srgbClr val="FFFFFF"/>
                          </a:highlight>
                          <a:latin typeface="Courier New"/>
                          <a:ea typeface="Courier New"/>
                          <a:cs typeface="Courier New"/>
                          <a:sym typeface="Courier New"/>
                        </a:rPr>
                        <a:t>.85</a:t>
                      </a:r>
                      <a:endParaRPr sz="1700"/>
                    </a:p>
                  </a:txBody>
                  <a:tcPr marT="91425" marB="91425" marR="91425" marL="91425"/>
                </a:tc>
              </a:tr>
              <a:tr h="385525">
                <a:tc>
                  <a:txBody>
                    <a:bodyPr/>
                    <a:lstStyle/>
                    <a:p>
                      <a:pPr indent="0" lvl="0" marL="0" rtl="0" algn="l">
                        <a:spcBef>
                          <a:spcPts val="0"/>
                        </a:spcBef>
                        <a:spcAft>
                          <a:spcPts val="0"/>
                        </a:spcAft>
                        <a:buNone/>
                      </a:pPr>
                      <a:r>
                        <a:rPr lang="en">
                          <a:solidFill>
                            <a:srgbClr val="161616"/>
                          </a:solidFill>
                          <a:highlight>
                            <a:srgbClr val="FFFFFF"/>
                          </a:highlight>
                          <a:latin typeface="Courier New"/>
                          <a:ea typeface="Courier New"/>
                          <a:cs typeface="Courier New"/>
                          <a:sym typeface="Courier New"/>
                        </a:rPr>
                        <a:t>21 – 25.99</a:t>
                      </a:r>
                      <a:endParaRPr sz="1700"/>
                    </a:p>
                  </a:txBody>
                  <a:tcPr marT="91425" marB="91425" marR="91425" marL="91425"/>
                </a:tc>
                <a:tc>
                  <a:txBody>
                    <a:bodyPr/>
                    <a:lstStyle/>
                    <a:p>
                      <a:pPr indent="0" lvl="0" marL="0" rtl="0" algn="l">
                        <a:spcBef>
                          <a:spcPts val="0"/>
                        </a:spcBef>
                        <a:spcAft>
                          <a:spcPts val="0"/>
                        </a:spcAft>
                        <a:buNone/>
                      </a:pPr>
                      <a:r>
                        <a:rPr lang="en">
                          <a:solidFill>
                            <a:srgbClr val="161616"/>
                          </a:solidFill>
                          <a:highlight>
                            <a:srgbClr val="FFFFFF"/>
                          </a:highlight>
                          <a:latin typeface="Courier New"/>
                          <a:ea typeface="Courier New"/>
                          <a:cs typeface="Courier New"/>
                          <a:sym typeface="Courier New"/>
                        </a:rPr>
                        <a:t>.75</a:t>
                      </a:r>
                      <a:endParaRPr sz="1700"/>
                    </a:p>
                  </a:txBody>
                  <a:tcPr marT="91425" marB="91425" marR="91425" marL="91425"/>
                </a:tc>
              </a:tr>
              <a:tr h="385525">
                <a:tc>
                  <a:txBody>
                    <a:bodyPr/>
                    <a:lstStyle/>
                    <a:p>
                      <a:pPr indent="0" lvl="0" marL="0" rtl="0" algn="l">
                        <a:spcBef>
                          <a:spcPts val="0"/>
                        </a:spcBef>
                        <a:spcAft>
                          <a:spcPts val="0"/>
                        </a:spcAft>
                        <a:buNone/>
                      </a:pPr>
                      <a:r>
                        <a:rPr lang="en">
                          <a:solidFill>
                            <a:srgbClr val="161616"/>
                          </a:solidFill>
                          <a:latin typeface="Courier New"/>
                          <a:ea typeface="Courier New"/>
                          <a:cs typeface="Courier New"/>
                          <a:sym typeface="Courier New"/>
                        </a:rPr>
                        <a:t>16 – 20.99</a:t>
                      </a:r>
                      <a:endParaRPr sz="1700"/>
                    </a:p>
                  </a:txBody>
                  <a:tcPr marT="91425" marB="91425" marR="91425" marL="91425"/>
                </a:tc>
                <a:tc>
                  <a:txBody>
                    <a:bodyPr/>
                    <a:lstStyle/>
                    <a:p>
                      <a:pPr indent="0" lvl="0" marL="0" rtl="0" algn="l">
                        <a:spcBef>
                          <a:spcPts val="0"/>
                        </a:spcBef>
                        <a:spcAft>
                          <a:spcPts val="0"/>
                        </a:spcAft>
                        <a:buNone/>
                      </a:pPr>
                      <a:r>
                        <a:rPr lang="en">
                          <a:solidFill>
                            <a:srgbClr val="161616"/>
                          </a:solidFill>
                          <a:latin typeface="Courier New"/>
                          <a:ea typeface="Courier New"/>
                          <a:cs typeface="Courier New"/>
                          <a:sym typeface="Courier New"/>
                        </a:rPr>
                        <a:t>.6</a:t>
                      </a:r>
                      <a:endParaRPr sz="1700"/>
                    </a:p>
                  </a:txBody>
                  <a:tcPr marT="91425" marB="91425" marR="91425" marL="91425"/>
                </a:tc>
              </a:tr>
              <a:tr h="385525">
                <a:tc>
                  <a:txBody>
                    <a:bodyPr/>
                    <a:lstStyle/>
                    <a:p>
                      <a:pPr indent="0" lvl="0" marL="0" rtl="0" algn="l">
                        <a:spcBef>
                          <a:spcPts val="0"/>
                        </a:spcBef>
                        <a:spcAft>
                          <a:spcPts val="0"/>
                        </a:spcAft>
                        <a:buNone/>
                      </a:pPr>
                      <a:r>
                        <a:rPr lang="en">
                          <a:solidFill>
                            <a:srgbClr val="161616"/>
                          </a:solidFill>
                          <a:highlight>
                            <a:srgbClr val="FFFFFF"/>
                          </a:highlight>
                          <a:latin typeface="Courier New"/>
                          <a:ea typeface="Courier New"/>
                          <a:cs typeface="Courier New"/>
                          <a:sym typeface="Courier New"/>
                        </a:rPr>
                        <a:t>8 – 15.99</a:t>
                      </a:r>
                      <a:endParaRPr sz="1700"/>
                    </a:p>
                  </a:txBody>
                  <a:tcPr marT="91425" marB="91425" marR="91425" marL="91425"/>
                </a:tc>
                <a:tc>
                  <a:txBody>
                    <a:bodyPr/>
                    <a:lstStyle/>
                    <a:p>
                      <a:pPr indent="0" lvl="0" marL="0" rtl="0" algn="l">
                        <a:spcBef>
                          <a:spcPts val="0"/>
                        </a:spcBef>
                        <a:spcAft>
                          <a:spcPts val="0"/>
                        </a:spcAft>
                        <a:buNone/>
                      </a:pPr>
                      <a:r>
                        <a:rPr lang="en">
                          <a:solidFill>
                            <a:srgbClr val="161616"/>
                          </a:solidFill>
                          <a:highlight>
                            <a:srgbClr val="FFFFFF"/>
                          </a:highlight>
                          <a:latin typeface="Courier New"/>
                          <a:ea typeface="Courier New"/>
                          <a:cs typeface="Courier New"/>
                          <a:sym typeface="Courier New"/>
                        </a:rPr>
                        <a:t>.5</a:t>
                      </a:r>
                      <a:endParaRPr sz="1700"/>
                    </a:p>
                  </a:txBody>
                  <a:tcPr marT="91425" marB="91425" marR="91425" marL="91425"/>
                </a:tc>
              </a:tr>
              <a:tr h="593150">
                <a:tc>
                  <a:txBody>
                    <a:bodyPr/>
                    <a:lstStyle/>
                    <a:p>
                      <a:pPr indent="0" lvl="0" marL="0" rtl="0" algn="l">
                        <a:spcBef>
                          <a:spcPts val="0"/>
                        </a:spcBef>
                        <a:spcAft>
                          <a:spcPts val="0"/>
                        </a:spcAft>
                        <a:buNone/>
                      </a:pPr>
                      <a:r>
                        <a:rPr lang="en">
                          <a:solidFill>
                            <a:srgbClr val="161616"/>
                          </a:solidFill>
                          <a:highlight>
                            <a:srgbClr val="FFFFFF"/>
                          </a:highlight>
                          <a:latin typeface="Courier New"/>
                          <a:ea typeface="Courier New"/>
                          <a:cs typeface="Courier New"/>
                          <a:sym typeface="Courier New"/>
                        </a:rPr>
                        <a:t>1 – 7.99</a:t>
                      </a:r>
                      <a:endParaRPr sz="1700"/>
                    </a:p>
                  </a:txBody>
                  <a:tcPr marT="91425" marB="91425" marR="91425" marL="91425"/>
                </a:tc>
                <a:tc>
                  <a:txBody>
                    <a:bodyPr/>
                    <a:lstStyle/>
                    <a:p>
                      <a:pPr indent="0" lvl="0" marL="0" rtl="0" algn="l">
                        <a:spcBef>
                          <a:spcPts val="0"/>
                        </a:spcBef>
                        <a:spcAft>
                          <a:spcPts val="0"/>
                        </a:spcAft>
                        <a:buNone/>
                      </a:pPr>
                      <a:r>
                        <a:rPr lang="en">
                          <a:solidFill>
                            <a:srgbClr val="161616"/>
                          </a:solidFill>
                          <a:highlight>
                            <a:srgbClr val="FFFFFF"/>
                          </a:highlight>
                          <a:latin typeface="Courier New"/>
                          <a:ea typeface="Courier New"/>
                          <a:cs typeface="Courier New"/>
                          <a:sym typeface="Courier New"/>
                        </a:rPr>
                        <a:t>count as elementary</a:t>
                      </a:r>
                      <a:endParaRPr sz="1700"/>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1502725" y="8031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are districts and schools funded? Cont.</a:t>
            </a:r>
            <a:endParaRPr/>
          </a:p>
          <a:p>
            <a:pPr indent="0" lvl="0" marL="0" rtl="0" algn="l">
              <a:spcBef>
                <a:spcPts val="0"/>
              </a:spcBef>
              <a:spcAft>
                <a:spcPts val="0"/>
              </a:spcAft>
              <a:buNone/>
            </a:pPr>
            <a:r>
              <a:t/>
            </a:r>
            <a:endParaRPr/>
          </a:p>
        </p:txBody>
      </p:sp>
      <p:sp>
        <p:nvSpPr>
          <p:cNvPr id="172" name="Google Shape;172;p25"/>
          <p:cNvSpPr txBox="1"/>
          <p:nvPr>
            <p:ph idx="1" type="body"/>
          </p:nvPr>
        </p:nvSpPr>
        <p:spPr>
          <a:xfrm>
            <a:off x="444950" y="1842050"/>
            <a:ext cx="3319200" cy="2677500"/>
          </a:xfrm>
          <a:prstGeom prst="rect">
            <a:avLst/>
          </a:prstGeom>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b="1" lang="en" sz="3242">
                <a:solidFill>
                  <a:srgbClr val="161616"/>
                </a:solidFill>
                <a:highlight>
                  <a:srgbClr val="FFFFFF"/>
                </a:highlight>
                <a:latin typeface="Courier New"/>
                <a:ea typeface="Courier New"/>
                <a:cs typeface="Courier New"/>
                <a:sym typeface="Courier New"/>
              </a:rPr>
              <a:t>COMPUTATION OF ELEMENTARY SUPPORT UNITS</a:t>
            </a:r>
            <a:endParaRPr b="1" sz="3242">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0"/>
              </a:spcAft>
              <a:buNone/>
            </a:pPr>
            <a:r>
              <a:t/>
            </a:r>
            <a:endParaRPr b="1" sz="1900">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0"/>
              </a:spcAft>
              <a:buNone/>
            </a:pPr>
            <a:r>
              <a:rPr b="1" lang="en" sz="3689">
                <a:solidFill>
                  <a:srgbClr val="161616"/>
                </a:solidFill>
                <a:highlight>
                  <a:srgbClr val="FFFFFF"/>
                </a:highlight>
                <a:latin typeface="Courier New"/>
                <a:ea typeface="Courier New"/>
                <a:cs typeface="Courier New"/>
                <a:sym typeface="Courier New"/>
              </a:rPr>
              <a:t>Simplified for 1-6th grade</a:t>
            </a:r>
            <a:endParaRPr b="1" sz="3689">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0"/>
              </a:spcAft>
              <a:buNone/>
            </a:pPr>
            <a:r>
              <a:rPr b="1" lang="en" sz="3689">
                <a:solidFill>
                  <a:srgbClr val="161616"/>
                </a:solidFill>
                <a:highlight>
                  <a:srgbClr val="FFFFFF"/>
                </a:highlight>
                <a:latin typeface="Courier New"/>
                <a:ea typeface="Courier New"/>
                <a:cs typeface="Courier New"/>
                <a:sym typeface="Courier New"/>
              </a:rPr>
              <a:t>1st-3rd and 4th-6th have slightly different divisors to compute units allowed.</a:t>
            </a:r>
            <a:endParaRPr b="1" sz="3689">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0"/>
              </a:spcAft>
              <a:buNone/>
            </a:pPr>
            <a:r>
              <a:rPr b="1" lang="en" sz="3689">
                <a:solidFill>
                  <a:srgbClr val="161616"/>
                </a:solidFill>
                <a:highlight>
                  <a:srgbClr val="FFFFFF"/>
                </a:highlight>
                <a:latin typeface="Courier New"/>
                <a:ea typeface="Courier New"/>
                <a:cs typeface="Courier New"/>
                <a:sym typeface="Courier New"/>
              </a:rPr>
              <a:t>RES 70</a:t>
            </a:r>
            <a:endParaRPr b="1" sz="3689">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1800"/>
              </a:spcAft>
              <a:buNone/>
            </a:pPr>
            <a:r>
              <a:t/>
            </a:r>
            <a:endParaRPr/>
          </a:p>
        </p:txBody>
      </p:sp>
      <p:graphicFrame>
        <p:nvGraphicFramePr>
          <p:cNvPr id="173" name="Google Shape;173;p25"/>
          <p:cNvGraphicFramePr/>
          <p:nvPr/>
        </p:nvGraphicFramePr>
        <p:xfrm>
          <a:off x="3987000" y="1419125"/>
          <a:ext cx="3000000" cy="3000000"/>
        </p:xfrm>
        <a:graphic>
          <a:graphicData uri="http://schemas.openxmlformats.org/drawingml/2006/table">
            <a:tbl>
              <a:tblPr>
                <a:noFill/>
                <a:tableStyleId>{BC52C720-0622-4EDE-BD93-C22B441FFEF7}</a:tableStyleId>
              </a:tblPr>
              <a:tblGrid>
                <a:gridCol w="1797475"/>
                <a:gridCol w="1797475"/>
              </a:tblGrid>
              <a:tr h="558675">
                <a:tc>
                  <a:txBody>
                    <a:bodyPr/>
                    <a:lstStyle/>
                    <a:p>
                      <a:pPr indent="0" lvl="0" marL="0" rtl="0" algn="ctr">
                        <a:spcBef>
                          <a:spcPts val="0"/>
                        </a:spcBef>
                        <a:spcAft>
                          <a:spcPts val="0"/>
                        </a:spcAft>
                        <a:buNone/>
                      </a:pPr>
                      <a:r>
                        <a:rPr lang="en"/>
                        <a:t>ADA</a:t>
                      </a:r>
                      <a:endParaRPr/>
                    </a:p>
                  </a:txBody>
                  <a:tcPr marT="91425" marB="91425" marR="91425" marL="91425"/>
                </a:tc>
                <a:tc>
                  <a:txBody>
                    <a:bodyPr/>
                    <a:lstStyle/>
                    <a:p>
                      <a:pPr indent="0" lvl="0" marL="0" rtl="0" algn="ctr">
                        <a:spcBef>
                          <a:spcPts val="0"/>
                        </a:spcBef>
                        <a:spcAft>
                          <a:spcPts val="0"/>
                        </a:spcAft>
                        <a:buNone/>
                      </a:pPr>
                      <a:r>
                        <a:rPr lang="en"/>
                        <a:t>Units Allowed</a:t>
                      </a:r>
                      <a:endParaRPr/>
                    </a:p>
                  </a:txBody>
                  <a:tcPr marT="91425" marB="91425" marR="91425" marL="91425"/>
                </a:tc>
              </a:tr>
              <a:tr h="348175">
                <a:tc>
                  <a:txBody>
                    <a:bodyPr/>
                    <a:lstStyle/>
                    <a:p>
                      <a:pPr indent="0" lvl="0" marL="0" rtl="0" algn="l">
                        <a:spcBef>
                          <a:spcPts val="0"/>
                        </a:spcBef>
                        <a:spcAft>
                          <a:spcPts val="0"/>
                        </a:spcAft>
                        <a:buNone/>
                      </a:pPr>
                      <a:r>
                        <a:rPr lang="en" sz="1100">
                          <a:solidFill>
                            <a:srgbClr val="161616"/>
                          </a:solidFill>
                          <a:highlight>
                            <a:srgbClr val="FFFFFF"/>
                          </a:highlight>
                          <a:latin typeface="Courier New"/>
                          <a:ea typeface="Courier New"/>
                          <a:cs typeface="Courier New"/>
                          <a:sym typeface="Courier New"/>
                        </a:rPr>
                        <a:t>300 or more</a:t>
                      </a:r>
                      <a:endParaRPr sz="1100">
                        <a:solidFill>
                          <a:srgbClr val="161616"/>
                        </a:solidFill>
                        <a:highlight>
                          <a:srgbClr val="FFFFFF"/>
                        </a:highlight>
                        <a:latin typeface="Courier New"/>
                        <a:ea typeface="Courier New"/>
                        <a:cs typeface="Courier New"/>
                        <a:sym typeface="Courier New"/>
                      </a:endParaRPr>
                    </a:p>
                  </a:txBody>
                  <a:tcPr marT="91425" marB="91425" marR="91425" marL="91425"/>
                </a:tc>
                <a:tc>
                  <a:txBody>
                    <a:bodyPr/>
                    <a:lstStyle/>
                    <a:p>
                      <a:pPr indent="0" lvl="0" marL="0" rtl="0" algn="l">
                        <a:spcBef>
                          <a:spcPts val="0"/>
                        </a:spcBef>
                        <a:spcAft>
                          <a:spcPts val="0"/>
                        </a:spcAft>
                        <a:buNone/>
                      </a:pPr>
                      <a:r>
                        <a:rPr lang="en" sz="1200">
                          <a:solidFill>
                            <a:srgbClr val="161616"/>
                          </a:solidFill>
                          <a:highlight>
                            <a:srgbClr val="FFFFFF"/>
                          </a:highlight>
                          <a:latin typeface="Courier New"/>
                          <a:ea typeface="Courier New"/>
                          <a:cs typeface="Courier New"/>
                          <a:sym typeface="Courier New"/>
                        </a:rPr>
                        <a:t>15</a:t>
                      </a:r>
                      <a:endParaRPr sz="1200">
                        <a:solidFill>
                          <a:srgbClr val="161616"/>
                        </a:solidFill>
                        <a:highlight>
                          <a:srgbClr val="FFFFFF"/>
                        </a:highlight>
                        <a:latin typeface="Courier New"/>
                        <a:ea typeface="Courier New"/>
                        <a:cs typeface="Courier New"/>
                        <a:sym typeface="Courier New"/>
                      </a:endParaRPr>
                    </a:p>
                  </a:txBody>
                  <a:tcPr marT="91425" marB="91425" marR="91425" marL="91425"/>
                </a:tc>
              </a:tr>
              <a:tr h="381300">
                <a:tc>
                  <a:txBody>
                    <a:bodyPr/>
                    <a:lstStyle/>
                    <a:p>
                      <a:pPr indent="0" lvl="0" marL="0" rtl="0" algn="l">
                        <a:spcBef>
                          <a:spcPts val="0"/>
                        </a:spcBef>
                        <a:spcAft>
                          <a:spcPts val="0"/>
                        </a:spcAft>
                        <a:buNone/>
                      </a:pPr>
                      <a:r>
                        <a:rPr lang="en" sz="1100">
                          <a:solidFill>
                            <a:srgbClr val="161616"/>
                          </a:solidFill>
                          <a:highlight>
                            <a:srgbClr val="FFFFFF"/>
                          </a:highlight>
                          <a:latin typeface="Courier New"/>
                          <a:ea typeface="Courier New"/>
                          <a:cs typeface="Courier New"/>
                          <a:sym typeface="Courier New"/>
                        </a:rPr>
                        <a:t>160 to 299.99</a:t>
                      </a:r>
                      <a:endParaRPr>
                        <a:solidFill>
                          <a:srgbClr val="161616"/>
                        </a:solidFill>
                        <a:highlight>
                          <a:srgbClr val="FFFFFF"/>
                        </a:highlight>
                        <a:latin typeface="Courier New"/>
                        <a:ea typeface="Courier New"/>
                        <a:cs typeface="Courier New"/>
                        <a:sym typeface="Courier New"/>
                      </a:endParaRPr>
                    </a:p>
                  </a:txBody>
                  <a:tcPr marT="91425" marB="91425" marR="91425" marL="91425"/>
                </a:tc>
                <a:tc>
                  <a:txBody>
                    <a:bodyPr/>
                    <a:lstStyle/>
                    <a:p>
                      <a:pPr indent="0" lvl="0" marL="0" rtl="0" algn="l">
                        <a:spcBef>
                          <a:spcPts val="0"/>
                        </a:spcBef>
                        <a:spcAft>
                          <a:spcPts val="0"/>
                        </a:spcAft>
                        <a:buNone/>
                      </a:pPr>
                      <a:r>
                        <a:rPr lang="en" sz="1200">
                          <a:solidFill>
                            <a:srgbClr val="161616"/>
                          </a:solidFill>
                          <a:highlight>
                            <a:srgbClr val="FFFFFF"/>
                          </a:highlight>
                          <a:latin typeface="Courier New"/>
                          <a:ea typeface="Courier New"/>
                          <a:cs typeface="Courier New"/>
                          <a:sym typeface="Courier New"/>
                        </a:rPr>
                        <a:t>8.4</a:t>
                      </a:r>
                      <a:endParaRPr sz="1200">
                        <a:solidFill>
                          <a:srgbClr val="161616"/>
                        </a:solidFill>
                        <a:highlight>
                          <a:srgbClr val="FFFFFF"/>
                        </a:highlight>
                        <a:latin typeface="Courier New"/>
                        <a:ea typeface="Courier New"/>
                        <a:cs typeface="Courier New"/>
                        <a:sym typeface="Courier New"/>
                      </a:endParaRPr>
                    </a:p>
                  </a:txBody>
                  <a:tcPr marT="91425" marB="91425" marR="91425" marL="91425"/>
                </a:tc>
              </a:tr>
              <a:tr h="371025">
                <a:tc>
                  <a:txBody>
                    <a:bodyPr/>
                    <a:lstStyle/>
                    <a:p>
                      <a:pPr indent="0" lvl="0" marL="0" rtl="0" algn="l">
                        <a:spcBef>
                          <a:spcPts val="0"/>
                        </a:spcBef>
                        <a:spcAft>
                          <a:spcPts val="0"/>
                        </a:spcAft>
                        <a:buNone/>
                      </a:pPr>
                      <a:r>
                        <a:rPr lang="en" sz="1100">
                          <a:solidFill>
                            <a:srgbClr val="161616"/>
                          </a:solidFill>
                          <a:highlight>
                            <a:srgbClr val="FFFFFF"/>
                          </a:highlight>
                          <a:latin typeface="Courier New"/>
                          <a:ea typeface="Courier New"/>
                          <a:cs typeface="Courier New"/>
                          <a:sym typeface="Courier New"/>
                        </a:rPr>
                        <a:t>110 to 159.99</a:t>
                      </a:r>
                      <a:endParaRPr>
                        <a:solidFill>
                          <a:srgbClr val="161616"/>
                        </a:solidFill>
                        <a:highlight>
                          <a:srgbClr val="FFFFFF"/>
                        </a:highlight>
                        <a:latin typeface="Courier New"/>
                        <a:ea typeface="Courier New"/>
                        <a:cs typeface="Courier New"/>
                        <a:sym typeface="Courier New"/>
                      </a:endParaRPr>
                    </a:p>
                  </a:txBody>
                  <a:tcPr marT="91425" marB="91425" marR="91425" marL="91425"/>
                </a:tc>
                <a:tc>
                  <a:txBody>
                    <a:bodyPr/>
                    <a:lstStyle/>
                    <a:p>
                      <a:pPr indent="0" lvl="0" marL="0" rtl="0" algn="l">
                        <a:spcBef>
                          <a:spcPts val="0"/>
                        </a:spcBef>
                        <a:spcAft>
                          <a:spcPts val="0"/>
                        </a:spcAft>
                        <a:buNone/>
                      </a:pPr>
                      <a:r>
                        <a:rPr lang="en" sz="1200">
                          <a:solidFill>
                            <a:srgbClr val="161616"/>
                          </a:solidFill>
                          <a:highlight>
                            <a:srgbClr val="FFFFFF"/>
                          </a:highlight>
                          <a:latin typeface="Courier New"/>
                          <a:ea typeface="Courier New"/>
                          <a:cs typeface="Courier New"/>
                          <a:sym typeface="Courier New"/>
                        </a:rPr>
                        <a:t>6.8</a:t>
                      </a:r>
                      <a:endParaRPr sz="1200">
                        <a:solidFill>
                          <a:srgbClr val="161616"/>
                        </a:solidFill>
                        <a:highlight>
                          <a:srgbClr val="FFFFFF"/>
                        </a:highlight>
                        <a:latin typeface="Courier New"/>
                        <a:ea typeface="Courier New"/>
                        <a:cs typeface="Courier New"/>
                        <a:sym typeface="Courier New"/>
                      </a:endParaRPr>
                    </a:p>
                  </a:txBody>
                  <a:tcPr marT="91425" marB="91425" marR="91425" marL="91425"/>
                </a:tc>
              </a:tr>
              <a:tr h="381300">
                <a:tc>
                  <a:txBody>
                    <a:bodyPr/>
                    <a:lstStyle/>
                    <a:p>
                      <a:pPr indent="0" lvl="0" marL="0" rtl="0" algn="l">
                        <a:spcBef>
                          <a:spcPts val="0"/>
                        </a:spcBef>
                        <a:spcAft>
                          <a:spcPts val="0"/>
                        </a:spcAft>
                        <a:buNone/>
                      </a:pPr>
                      <a:r>
                        <a:rPr lang="en" sz="1100">
                          <a:solidFill>
                            <a:srgbClr val="161616"/>
                          </a:solidFill>
                          <a:highlight>
                            <a:srgbClr val="FFFFFF"/>
                          </a:highlight>
                          <a:latin typeface="Courier New"/>
                          <a:ea typeface="Courier New"/>
                          <a:cs typeface="Courier New"/>
                          <a:sym typeface="Courier New"/>
                        </a:rPr>
                        <a:t>71.1 to 109.99</a:t>
                      </a:r>
                      <a:endParaRPr sz="1700"/>
                    </a:p>
                  </a:txBody>
                  <a:tcPr marT="91425" marB="91425" marR="91425" marL="91425"/>
                </a:tc>
                <a:tc>
                  <a:txBody>
                    <a:bodyPr/>
                    <a:lstStyle/>
                    <a:p>
                      <a:pPr indent="0" lvl="0" marL="0" rtl="0" algn="l">
                        <a:spcBef>
                          <a:spcPts val="0"/>
                        </a:spcBef>
                        <a:spcAft>
                          <a:spcPts val="0"/>
                        </a:spcAft>
                        <a:buNone/>
                      </a:pPr>
                      <a:r>
                        <a:rPr lang="en" sz="1200">
                          <a:solidFill>
                            <a:srgbClr val="161616"/>
                          </a:solidFill>
                          <a:highlight>
                            <a:srgbClr val="FFFFFF"/>
                          </a:highlight>
                          <a:latin typeface="Courier New"/>
                          <a:ea typeface="Courier New"/>
                          <a:cs typeface="Courier New"/>
                          <a:sym typeface="Courier New"/>
                        </a:rPr>
                        <a:t>4.7</a:t>
                      </a:r>
                      <a:endParaRPr sz="1200"/>
                    </a:p>
                  </a:txBody>
                  <a:tcPr marT="91425" marB="91425" marR="91425" marL="91425"/>
                </a:tc>
              </a:tr>
              <a:tr h="371025">
                <a:tc>
                  <a:txBody>
                    <a:bodyPr/>
                    <a:lstStyle/>
                    <a:p>
                      <a:pPr indent="0" lvl="0" marL="0" rtl="0" algn="l">
                        <a:spcBef>
                          <a:spcPts val="0"/>
                        </a:spcBef>
                        <a:spcAft>
                          <a:spcPts val="0"/>
                        </a:spcAft>
                        <a:buNone/>
                      </a:pPr>
                      <a:r>
                        <a:rPr lang="en" sz="1100">
                          <a:solidFill>
                            <a:srgbClr val="161616"/>
                          </a:solidFill>
                          <a:latin typeface="Courier New"/>
                          <a:ea typeface="Courier New"/>
                          <a:cs typeface="Courier New"/>
                          <a:sym typeface="Courier New"/>
                        </a:rPr>
                        <a:t>51.7 to 71.0</a:t>
                      </a:r>
                      <a:endParaRPr sz="1700"/>
                    </a:p>
                  </a:txBody>
                  <a:tcPr marT="91425" marB="91425" marR="91425" marL="91425"/>
                </a:tc>
                <a:tc>
                  <a:txBody>
                    <a:bodyPr/>
                    <a:lstStyle/>
                    <a:p>
                      <a:pPr indent="0" lvl="0" marL="0" rtl="0" algn="l">
                        <a:spcBef>
                          <a:spcPts val="0"/>
                        </a:spcBef>
                        <a:spcAft>
                          <a:spcPts val="0"/>
                        </a:spcAft>
                        <a:buNone/>
                      </a:pPr>
                      <a:r>
                        <a:rPr lang="en" sz="1200">
                          <a:solidFill>
                            <a:srgbClr val="161616"/>
                          </a:solidFill>
                          <a:latin typeface="Courier New"/>
                          <a:ea typeface="Courier New"/>
                          <a:cs typeface="Courier New"/>
                          <a:sym typeface="Courier New"/>
                        </a:rPr>
                        <a:t>4</a:t>
                      </a:r>
                      <a:endParaRPr sz="1200"/>
                    </a:p>
                  </a:txBody>
                  <a:tcPr marT="91425" marB="91425" marR="91425" marL="91425"/>
                </a:tc>
              </a:tr>
              <a:tr h="371025">
                <a:tc>
                  <a:txBody>
                    <a:bodyPr/>
                    <a:lstStyle/>
                    <a:p>
                      <a:pPr indent="0" lvl="0" marL="0" rtl="0" algn="l">
                        <a:spcBef>
                          <a:spcPts val="0"/>
                        </a:spcBef>
                        <a:spcAft>
                          <a:spcPts val="0"/>
                        </a:spcAft>
                        <a:buNone/>
                      </a:pPr>
                      <a:r>
                        <a:rPr lang="en" sz="1100">
                          <a:solidFill>
                            <a:srgbClr val="161616"/>
                          </a:solidFill>
                          <a:highlight>
                            <a:srgbClr val="FFFFFF"/>
                          </a:highlight>
                          <a:latin typeface="Courier New"/>
                          <a:ea typeface="Courier New"/>
                          <a:cs typeface="Courier New"/>
                          <a:sym typeface="Courier New"/>
                        </a:rPr>
                        <a:t>33.6 to 51.6</a:t>
                      </a:r>
                      <a:endParaRPr sz="1700"/>
                    </a:p>
                  </a:txBody>
                  <a:tcPr marT="91425" marB="91425" marR="91425" marL="91425"/>
                </a:tc>
                <a:tc>
                  <a:txBody>
                    <a:bodyPr/>
                    <a:lstStyle/>
                    <a:p>
                      <a:pPr indent="0" lvl="0" marL="0" rtl="0" algn="l">
                        <a:spcBef>
                          <a:spcPts val="0"/>
                        </a:spcBef>
                        <a:spcAft>
                          <a:spcPts val="0"/>
                        </a:spcAft>
                        <a:buNone/>
                      </a:pPr>
                      <a:r>
                        <a:rPr lang="en" sz="1200">
                          <a:solidFill>
                            <a:srgbClr val="161616"/>
                          </a:solidFill>
                          <a:highlight>
                            <a:srgbClr val="FFFFFF"/>
                          </a:highlight>
                          <a:latin typeface="Courier New"/>
                          <a:ea typeface="Courier New"/>
                          <a:cs typeface="Courier New"/>
                          <a:sym typeface="Courier New"/>
                        </a:rPr>
                        <a:t>2.8</a:t>
                      </a:r>
                      <a:endParaRPr sz="1200"/>
                    </a:p>
                  </a:txBody>
                  <a:tcPr marT="91425" marB="91425" marR="91425" marL="91425"/>
                </a:tc>
              </a:tr>
              <a:tr h="371025">
                <a:tc>
                  <a:txBody>
                    <a:bodyPr/>
                    <a:lstStyle/>
                    <a:p>
                      <a:pPr indent="0" lvl="0" marL="0" rtl="0" algn="l">
                        <a:spcBef>
                          <a:spcPts val="0"/>
                        </a:spcBef>
                        <a:spcAft>
                          <a:spcPts val="0"/>
                        </a:spcAft>
                        <a:buNone/>
                      </a:pPr>
                      <a:r>
                        <a:rPr lang="en" sz="1100">
                          <a:solidFill>
                            <a:srgbClr val="161616"/>
                          </a:solidFill>
                          <a:highlight>
                            <a:srgbClr val="FFFFFF"/>
                          </a:highlight>
                          <a:latin typeface="Courier New"/>
                          <a:ea typeface="Courier New"/>
                          <a:cs typeface="Courier New"/>
                          <a:sym typeface="Courier New"/>
                        </a:rPr>
                        <a:t>16.6 to 33.5</a:t>
                      </a:r>
                      <a:endParaRPr sz="1700"/>
                    </a:p>
                  </a:txBody>
                  <a:tcPr marT="91425" marB="91425" marR="91425" marL="91425"/>
                </a:tc>
                <a:tc>
                  <a:txBody>
                    <a:bodyPr/>
                    <a:lstStyle/>
                    <a:p>
                      <a:pPr indent="0" lvl="0" marL="0" rtl="0" algn="l">
                        <a:spcBef>
                          <a:spcPts val="0"/>
                        </a:spcBef>
                        <a:spcAft>
                          <a:spcPts val="0"/>
                        </a:spcAft>
                        <a:buNone/>
                      </a:pPr>
                      <a:r>
                        <a:rPr lang="en" sz="1200">
                          <a:solidFill>
                            <a:srgbClr val="161616"/>
                          </a:solidFill>
                          <a:highlight>
                            <a:srgbClr val="FFFFFF"/>
                          </a:highlight>
                          <a:latin typeface="Courier New"/>
                          <a:ea typeface="Courier New"/>
                          <a:cs typeface="Courier New"/>
                          <a:sym typeface="Courier New"/>
                        </a:rPr>
                        <a:t>1.4</a:t>
                      </a:r>
                      <a:endParaRPr sz="1200"/>
                    </a:p>
                  </a:txBody>
                  <a:tcPr marT="91425" marB="91425" marR="91425" marL="91425"/>
                </a:tc>
              </a:tr>
              <a:tr h="570825">
                <a:tc>
                  <a:txBody>
                    <a:bodyPr/>
                    <a:lstStyle/>
                    <a:p>
                      <a:pPr indent="0" lvl="0" marL="0" rtl="0" algn="l">
                        <a:spcBef>
                          <a:spcPts val="0"/>
                        </a:spcBef>
                        <a:spcAft>
                          <a:spcPts val="0"/>
                        </a:spcAft>
                        <a:buNone/>
                      </a:pPr>
                      <a:r>
                        <a:rPr lang="en" sz="1100">
                          <a:solidFill>
                            <a:srgbClr val="161616"/>
                          </a:solidFill>
                          <a:highlight>
                            <a:srgbClr val="FFFFFF"/>
                          </a:highlight>
                          <a:latin typeface="Courier New"/>
                          <a:ea typeface="Courier New"/>
                          <a:cs typeface="Courier New"/>
                          <a:sym typeface="Courier New"/>
                        </a:rPr>
                        <a:t>1.0 to 16.5</a:t>
                      </a:r>
                      <a:endParaRPr sz="1700"/>
                    </a:p>
                  </a:txBody>
                  <a:tcPr marT="91425" marB="91425" marR="91425" marL="91425"/>
                </a:tc>
                <a:tc>
                  <a:txBody>
                    <a:bodyPr/>
                    <a:lstStyle/>
                    <a:p>
                      <a:pPr indent="0" lvl="0" marL="0" rtl="0" algn="l">
                        <a:spcBef>
                          <a:spcPts val="0"/>
                        </a:spcBef>
                        <a:spcAft>
                          <a:spcPts val="0"/>
                        </a:spcAft>
                        <a:buNone/>
                      </a:pPr>
                      <a:r>
                        <a:rPr lang="en" sz="1200">
                          <a:solidFill>
                            <a:srgbClr val="161616"/>
                          </a:solidFill>
                          <a:highlight>
                            <a:srgbClr val="FFFFFF"/>
                          </a:highlight>
                          <a:latin typeface="Courier New"/>
                          <a:ea typeface="Courier New"/>
                          <a:cs typeface="Courier New"/>
                          <a:sym typeface="Courier New"/>
                        </a:rPr>
                        <a:t>1</a:t>
                      </a:r>
                      <a:endParaRPr sz="1200"/>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txBox="1"/>
          <p:nvPr>
            <p:ph type="title"/>
          </p:nvPr>
        </p:nvSpPr>
        <p:spPr>
          <a:xfrm>
            <a:off x="1502725" y="8031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are districts and schools funded? Cont.</a:t>
            </a:r>
            <a:endParaRPr/>
          </a:p>
          <a:p>
            <a:pPr indent="0" lvl="0" marL="0" rtl="0" algn="l">
              <a:spcBef>
                <a:spcPts val="0"/>
              </a:spcBef>
              <a:spcAft>
                <a:spcPts val="0"/>
              </a:spcAft>
              <a:buNone/>
            </a:pPr>
            <a:r>
              <a:t/>
            </a:r>
            <a:endParaRPr/>
          </a:p>
        </p:txBody>
      </p:sp>
      <p:sp>
        <p:nvSpPr>
          <p:cNvPr id="179" name="Google Shape;179;p26"/>
          <p:cNvSpPr txBox="1"/>
          <p:nvPr>
            <p:ph idx="1" type="body"/>
          </p:nvPr>
        </p:nvSpPr>
        <p:spPr>
          <a:xfrm>
            <a:off x="640725" y="1842050"/>
            <a:ext cx="2963400" cy="26775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6115">
                <a:solidFill>
                  <a:srgbClr val="161616"/>
                </a:solidFill>
                <a:highlight>
                  <a:srgbClr val="FFFFFF"/>
                </a:highlight>
                <a:latin typeface="Courier New"/>
                <a:ea typeface="Courier New"/>
                <a:cs typeface="Courier New"/>
                <a:sym typeface="Courier New"/>
              </a:rPr>
              <a:t>COMPUTATION OF SECONDARY SUPPORT UNITS</a:t>
            </a:r>
            <a:endParaRPr b="1" sz="6115">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0"/>
              </a:spcAft>
              <a:buNone/>
            </a:pPr>
            <a:r>
              <a:t/>
            </a:r>
            <a:endParaRPr sz="1700">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0"/>
              </a:spcAft>
              <a:buNone/>
            </a:pPr>
            <a:r>
              <a:rPr b="1" lang="en" sz="5157">
                <a:solidFill>
                  <a:srgbClr val="161616"/>
                </a:solidFill>
                <a:highlight>
                  <a:srgbClr val="FFFFFF"/>
                </a:highlight>
                <a:latin typeface="Courier New"/>
                <a:ea typeface="Courier New"/>
                <a:cs typeface="Courier New"/>
                <a:sym typeface="Courier New"/>
              </a:rPr>
              <a:t>SRHS</a:t>
            </a:r>
            <a:endParaRPr b="1" sz="5157">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0"/>
              </a:spcAft>
              <a:buNone/>
            </a:pPr>
            <a:r>
              <a:rPr b="1" lang="en" sz="5157">
                <a:solidFill>
                  <a:srgbClr val="161616"/>
                </a:solidFill>
                <a:highlight>
                  <a:srgbClr val="FFFFFF"/>
                </a:highlight>
                <a:latin typeface="Courier New"/>
                <a:ea typeface="Courier New"/>
                <a:cs typeface="Courier New"/>
                <a:sym typeface="Courier New"/>
              </a:rPr>
              <a:t>7-12th grade</a:t>
            </a:r>
            <a:endParaRPr b="1" sz="5157">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0"/>
              </a:spcAft>
              <a:buNone/>
            </a:pPr>
            <a:r>
              <a:rPr b="1" lang="en" sz="5157">
                <a:solidFill>
                  <a:srgbClr val="161616"/>
                </a:solidFill>
                <a:highlight>
                  <a:srgbClr val="FFFFFF"/>
                </a:highlight>
                <a:latin typeface="Courier New"/>
                <a:ea typeface="Courier New"/>
                <a:cs typeface="Courier New"/>
                <a:sym typeface="Courier New"/>
              </a:rPr>
              <a:t>About 50</a:t>
            </a:r>
            <a:endParaRPr b="1" sz="5157">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0"/>
              </a:spcAft>
              <a:buNone/>
            </a:pPr>
            <a:r>
              <a:t/>
            </a:r>
            <a:endParaRPr sz="1700">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0"/>
              </a:spcAft>
              <a:buNone/>
            </a:pPr>
            <a:r>
              <a:t/>
            </a:r>
            <a:endParaRPr b="1" sz="1900">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1800"/>
              </a:spcAft>
              <a:buNone/>
            </a:pPr>
            <a:r>
              <a:t/>
            </a:r>
            <a:endParaRPr/>
          </a:p>
        </p:txBody>
      </p:sp>
      <p:graphicFrame>
        <p:nvGraphicFramePr>
          <p:cNvPr id="180" name="Google Shape;180;p26"/>
          <p:cNvGraphicFramePr/>
          <p:nvPr/>
        </p:nvGraphicFramePr>
        <p:xfrm>
          <a:off x="3995900" y="1984475"/>
          <a:ext cx="3000000" cy="3000000"/>
        </p:xfrm>
        <a:graphic>
          <a:graphicData uri="http://schemas.openxmlformats.org/drawingml/2006/table">
            <a:tbl>
              <a:tblPr>
                <a:noFill/>
                <a:tableStyleId>{BC52C720-0622-4EDE-BD93-C22B441FFEF7}</a:tableStyleId>
              </a:tblPr>
              <a:tblGrid>
                <a:gridCol w="1797475"/>
                <a:gridCol w="1797475"/>
              </a:tblGrid>
              <a:tr h="432425">
                <a:tc>
                  <a:txBody>
                    <a:bodyPr/>
                    <a:lstStyle/>
                    <a:p>
                      <a:pPr indent="0" lvl="0" marL="0" rtl="0" algn="ctr">
                        <a:spcBef>
                          <a:spcPts val="0"/>
                        </a:spcBef>
                        <a:spcAft>
                          <a:spcPts val="0"/>
                        </a:spcAft>
                        <a:buNone/>
                      </a:pPr>
                      <a:r>
                        <a:rPr lang="en"/>
                        <a:t>ADA</a:t>
                      </a:r>
                      <a:endParaRPr/>
                    </a:p>
                  </a:txBody>
                  <a:tcPr marT="91425" marB="91425" marR="91425" marL="91425"/>
                </a:tc>
                <a:tc>
                  <a:txBody>
                    <a:bodyPr/>
                    <a:lstStyle/>
                    <a:p>
                      <a:pPr indent="0" lvl="0" marL="0" rtl="0" algn="ctr">
                        <a:spcBef>
                          <a:spcPts val="0"/>
                        </a:spcBef>
                        <a:spcAft>
                          <a:spcPts val="0"/>
                        </a:spcAft>
                        <a:buNone/>
                      </a:pPr>
                      <a:r>
                        <a:rPr lang="en"/>
                        <a:t>Units Allowed</a:t>
                      </a:r>
                      <a:endParaRPr/>
                    </a:p>
                  </a:txBody>
                  <a:tcPr marT="91425" marB="91425" marR="91425" marL="91425"/>
                </a:tc>
              </a:tr>
              <a:tr h="287175">
                <a:tc>
                  <a:txBody>
                    <a:bodyPr/>
                    <a:lstStyle/>
                    <a:p>
                      <a:pPr indent="0" lvl="0" marL="0" rtl="0" algn="l">
                        <a:spcBef>
                          <a:spcPts val="0"/>
                        </a:spcBef>
                        <a:spcAft>
                          <a:spcPts val="0"/>
                        </a:spcAft>
                        <a:buNone/>
                      </a:pPr>
                      <a:r>
                        <a:rPr lang="en" sz="1100">
                          <a:solidFill>
                            <a:srgbClr val="161616"/>
                          </a:solidFill>
                          <a:highlight>
                            <a:srgbClr val="FFFFFF"/>
                          </a:highlight>
                          <a:latin typeface="Courier New"/>
                          <a:ea typeface="Courier New"/>
                          <a:cs typeface="Courier New"/>
                          <a:sym typeface="Courier New"/>
                        </a:rPr>
                        <a:t>200 – 299.99</a:t>
                      </a:r>
                      <a:endParaRPr sz="1700"/>
                    </a:p>
                  </a:txBody>
                  <a:tcPr marT="91425" marB="91425" marR="91425" marL="91425"/>
                </a:tc>
                <a:tc>
                  <a:txBody>
                    <a:bodyPr/>
                    <a:lstStyle/>
                    <a:p>
                      <a:pPr indent="0" lvl="0" marL="0" rtl="0" algn="l">
                        <a:spcBef>
                          <a:spcPts val="0"/>
                        </a:spcBef>
                        <a:spcAft>
                          <a:spcPts val="0"/>
                        </a:spcAft>
                        <a:buNone/>
                      </a:pPr>
                      <a:r>
                        <a:rPr lang="en" sz="1200">
                          <a:solidFill>
                            <a:srgbClr val="161616"/>
                          </a:solidFill>
                          <a:highlight>
                            <a:srgbClr val="FFFFFF"/>
                          </a:highlight>
                          <a:latin typeface="Courier New"/>
                          <a:ea typeface="Courier New"/>
                          <a:cs typeface="Courier New"/>
                          <a:sym typeface="Courier New"/>
                        </a:rPr>
                        <a:t>17</a:t>
                      </a:r>
                      <a:endParaRPr sz="1200"/>
                    </a:p>
                  </a:txBody>
                  <a:tcPr marT="91425" marB="91425" marR="91425" marL="91425"/>
                </a:tc>
              </a:tr>
              <a:tr h="287175">
                <a:tc>
                  <a:txBody>
                    <a:bodyPr/>
                    <a:lstStyle/>
                    <a:p>
                      <a:pPr indent="0" lvl="0" marL="0" rtl="0" algn="l">
                        <a:spcBef>
                          <a:spcPts val="0"/>
                        </a:spcBef>
                        <a:spcAft>
                          <a:spcPts val="0"/>
                        </a:spcAft>
                        <a:buNone/>
                      </a:pPr>
                      <a:r>
                        <a:rPr lang="en" sz="1100">
                          <a:solidFill>
                            <a:srgbClr val="161616"/>
                          </a:solidFill>
                          <a:highlight>
                            <a:srgbClr val="FFFFFF"/>
                          </a:highlight>
                          <a:latin typeface="Courier New"/>
                          <a:ea typeface="Courier New"/>
                          <a:cs typeface="Courier New"/>
                          <a:sym typeface="Courier New"/>
                        </a:rPr>
                        <a:t>100 – 199.99</a:t>
                      </a:r>
                      <a:endParaRPr sz="1700"/>
                    </a:p>
                  </a:txBody>
                  <a:tcPr marT="91425" marB="91425" marR="91425" marL="91425"/>
                </a:tc>
                <a:tc>
                  <a:txBody>
                    <a:bodyPr/>
                    <a:lstStyle/>
                    <a:p>
                      <a:pPr indent="0" lvl="0" marL="0" rtl="0" algn="l">
                        <a:spcBef>
                          <a:spcPts val="0"/>
                        </a:spcBef>
                        <a:spcAft>
                          <a:spcPts val="0"/>
                        </a:spcAft>
                        <a:buNone/>
                      </a:pPr>
                      <a:r>
                        <a:rPr lang="en" sz="1200">
                          <a:solidFill>
                            <a:srgbClr val="161616"/>
                          </a:solidFill>
                          <a:highlight>
                            <a:srgbClr val="FFFFFF"/>
                          </a:highlight>
                          <a:latin typeface="Courier New"/>
                          <a:ea typeface="Courier New"/>
                          <a:cs typeface="Courier New"/>
                          <a:sym typeface="Courier New"/>
                        </a:rPr>
                        <a:t>9</a:t>
                      </a:r>
                      <a:endParaRPr sz="1200"/>
                    </a:p>
                  </a:txBody>
                  <a:tcPr marT="91425" marB="91425" marR="91425" marL="91425"/>
                </a:tc>
              </a:tr>
              <a:tr h="441825">
                <a:tc>
                  <a:txBody>
                    <a:bodyPr/>
                    <a:lstStyle/>
                    <a:p>
                      <a:pPr indent="0" lvl="0" marL="0" rtl="0" algn="l">
                        <a:spcBef>
                          <a:spcPts val="0"/>
                        </a:spcBef>
                        <a:spcAft>
                          <a:spcPts val="0"/>
                        </a:spcAft>
                        <a:buNone/>
                      </a:pPr>
                      <a:r>
                        <a:rPr lang="en" sz="1100">
                          <a:solidFill>
                            <a:srgbClr val="161616"/>
                          </a:solidFill>
                          <a:highlight>
                            <a:srgbClr val="FFFF00"/>
                          </a:highlight>
                          <a:latin typeface="Courier New"/>
                          <a:ea typeface="Courier New"/>
                          <a:cs typeface="Courier New"/>
                          <a:sym typeface="Courier New"/>
                        </a:rPr>
                        <a:t>99 or fewer</a:t>
                      </a:r>
                      <a:endParaRPr sz="1700">
                        <a:highlight>
                          <a:srgbClr val="FFFF00"/>
                        </a:highlight>
                      </a:endParaRPr>
                    </a:p>
                  </a:txBody>
                  <a:tcPr marT="91425" marB="91425" marR="91425" marL="91425"/>
                </a:tc>
                <a:tc>
                  <a:txBody>
                    <a:bodyPr/>
                    <a:lstStyle/>
                    <a:p>
                      <a:pPr indent="0" lvl="0" marL="0" rtl="0" algn="l">
                        <a:spcBef>
                          <a:spcPts val="0"/>
                        </a:spcBef>
                        <a:spcAft>
                          <a:spcPts val="0"/>
                        </a:spcAft>
                        <a:buNone/>
                      </a:pPr>
                      <a:r>
                        <a:rPr lang="en" sz="1200">
                          <a:solidFill>
                            <a:srgbClr val="161616"/>
                          </a:solidFill>
                          <a:highlight>
                            <a:srgbClr val="FFFF00"/>
                          </a:highlight>
                          <a:latin typeface="Courier New"/>
                          <a:ea typeface="Courier New"/>
                          <a:cs typeface="Courier New"/>
                          <a:sym typeface="Courier New"/>
                        </a:rPr>
                        <a:t>8 (minimum)</a:t>
                      </a:r>
                      <a:endParaRPr sz="1200">
                        <a:highlight>
                          <a:srgbClr val="FFFF00"/>
                        </a:highlight>
                      </a:endParaRPr>
                    </a:p>
                  </a:txBody>
                  <a:tcPr marT="91425" marB="91425" marR="91425" marL="91425"/>
                </a:tc>
              </a:tr>
            </a:tbl>
          </a:graphicData>
        </a:graphic>
      </p:graphicFrame>
      <p:sp>
        <p:nvSpPr>
          <p:cNvPr id="181" name="Google Shape;181;p26"/>
          <p:cNvSpPr txBox="1"/>
          <p:nvPr/>
        </p:nvSpPr>
        <p:spPr>
          <a:xfrm>
            <a:off x="3995800" y="3986650"/>
            <a:ext cx="359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Exceptional</a:t>
            </a:r>
            <a:r>
              <a:rPr lang="en">
                <a:latin typeface="Lato"/>
                <a:ea typeface="Lato"/>
                <a:cs typeface="Lato"/>
                <a:sym typeface="Lato"/>
              </a:rPr>
              <a:t> students are removed from the ADA and added back with slightly higher divisor/unit count</a:t>
            </a:r>
            <a:endParaRPr>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nvSpPr>
        <p:spPr>
          <a:xfrm>
            <a:off x="3995800" y="3986650"/>
            <a:ext cx="359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pic>
        <p:nvPicPr>
          <p:cNvPr id="187" name="Google Shape;187;p27"/>
          <p:cNvPicPr preferRelativeResize="0"/>
          <p:nvPr/>
        </p:nvPicPr>
        <p:blipFill>
          <a:blip r:embed="rId3">
            <a:alphaModFix/>
          </a:blip>
          <a:stretch>
            <a:fillRect/>
          </a:stretch>
        </p:blipFill>
        <p:spPr>
          <a:xfrm>
            <a:off x="321625" y="483075"/>
            <a:ext cx="8631549" cy="72458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1502725" y="8031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3" name="Google Shape;193;p28"/>
          <p:cNvSpPr txBox="1"/>
          <p:nvPr>
            <p:ph idx="1" type="body"/>
          </p:nvPr>
        </p:nvSpPr>
        <p:spPr>
          <a:xfrm>
            <a:off x="640725" y="1842050"/>
            <a:ext cx="7777500" cy="26775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t/>
            </a:r>
            <a:endParaRPr sz="5115">
              <a:solidFill>
                <a:srgbClr val="161616"/>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2900">
              <a:solidFill>
                <a:srgbClr val="161616"/>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6900">
              <a:solidFill>
                <a:srgbClr val="161616"/>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6900">
              <a:solidFill>
                <a:srgbClr val="161616"/>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5700">
              <a:solidFill>
                <a:srgbClr val="161616"/>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5700">
              <a:solidFill>
                <a:srgbClr val="161616"/>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4900">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0"/>
              </a:spcAft>
              <a:buNone/>
            </a:pPr>
            <a:r>
              <a:t/>
            </a:r>
            <a:endParaRPr b="1" sz="1900">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1800"/>
              </a:spcAft>
              <a:buNone/>
            </a:pPr>
            <a:r>
              <a:t/>
            </a:r>
            <a:endParaRPr/>
          </a:p>
        </p:txBody>
      </p:sp>
      <p:sp>
        <p:nvSpPr>
          <p:cNvPr id="194" name="Google Shape;194;p28"/>
          <p:cNvSpPr txBox="1"/>
          <p:nvPr/>
        </p:nvSpPr>
        <p:spPr>
          <a:xfrm>
            <a:off x="3995800" y="3986650"/>
            <a:ext cx="359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95" name="Google Shape;195;p28"/>
          <p:cNvSpPr txBox="1"/>
          <p:nvPr/>
        </p:nvSpPr>
        <p:spPr>
          <a:xfrm>
            <a:off x="640725" y="1690775"/>
            <a:ext cx="7688700" cy="1954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latin typeface="Lato"/>
                <a:ea typeface="Lato"/>
                <a:cs typeface="Lato"/>
                <a:sym typeface="Lato"/>
              </a:rPr>
              <a:t>Question- </a:t>
            </a:r>
            <a:endParaRPr sz="2300">
              <a:latin typeface="Lato"/>
              <a:ea typeface="Lato"/>
              <a:cs typeface="Lato"/>
              <a:sym typeface="Lato"/>
            </a:endParaRPr>
          </a:p>
          <a:p>
            <a:pPr indent="0" lvl="0" marL="0" rtl="0" algn="ctr">
              <a:spcBef>
                <a:spcPts val="0"/>
              </a:spcBef>
              <a:spcAft>
                <a:spcPts val="0"/>
              </a:spcAft>
              <a:buNone/>
            </a:pPr>
            <a:r>
              <a:rPr lang="en" sz="2300">
                <a:latin typeface="Lato"/>
                <a:ea typeface="Lato"/>
                <a:cs typeface="Lato"/>
                <a:sym typeface="Lato"/>
              </a:rPr>
              <a:t>What if all of the homeschooled students in our district enrolled in our public schools?  </a:t>
            </a:r>
            <a:endParaRPr sz="2300">
              <a:latin typeface="Lato"/>
              <a:ea typeface="Lato"/>
              <a:cs typeface="Lato"/>
              <a:sym typeface="Lato"/>
            </a:endParaRPr>
          </a:p>
          <a:p>
            <a:pPr indent="0" lvl="0" marL="0" rtl="0" algn="ctr">
              <a:spcBef>
                <a:spcPts val="0"/>
              </a:spcBef>
              <a:spcAft>
                <a:spcPts val="0"/>
              </a:spcAft>
              <a:buNone/>
            </a:pPr>
            <a:r>
              <a:rPr lang="en" sz="2300">
                <a:latin typeface="Lato"/>
                <a:ea typeface="Lato"/>
                <a:cs typeface="Lato"/>
                <a:sym typeface="Lato"/>
              </a:rPr>
              <a:t>We would still need a levy. If all 40 of those students went to the high school, it would raise it by about 1 unit.</a:t>
            </a:r>
            <a:endParaRPr sz="2300">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1502725" y="8031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What about the books?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1" name="Google Shape;201;p29"/>
          <p:cNvSpPr txBox="1"/>
          <p:nvPr>
            <p:ph idx="1" type="body"/>
          </p:nvPr>
        </p:nvSpPr>
        <p:spPr>
          <a:xfrm>
            <a:off x="727650" y="1621950"/>
            <a:ext cx="7688700" cy="3369300"/>
          </a:xfrm>
          <a:prstGeom prst="rect">
            <a:avLst/>
          </a:prstGeom>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 sz="4702">
                <a:solidFill>
                  <a:srgbClr val="0E101A"/>
                </a:solidFill>
                <a:latin typeface="Verdana"/>
                <a:ea typeface="Verdana"/>
                <a:cs typeface="Verdana"/>
                <a:sym typeface="Verdana"/>
              </a:rPr>
              <a:t>1- Parents were given permission slips at registration</a:t>
            </a:r>
            <a:endParaRPr sz="4702">
              <a:solidFill>
                <a:srgbClr val="0E101A"/>
              </a:solidFill>
              <a:latin typeface="Verdana"/>
              <a:ea typeface="Verdana"/>
              <a:cs typeface="Verdana"/>
              <a:sym typeface="Verdana"/>
            </a:endParaRPr>
          </a:p>
          <a:p>
            <a:pPr indent="0" lvl="0" marL="0" rtl="0" algn="l">
              <a:spcBef>
                <a:spcPts val="0"/>
              </a:spcBef>
              <a:spcAft>
                <a:spcPts val="0"/>
              </a:spcAft>
              <a:buNone/>
            </a:pPr>
            <a:r>
              <a:t/>
            </a:r>
            <a:endParaRPr sz="4702">
              <a:solidFill>
                <a:srgbClr val="0E101A"/>
              </a:solidFill>
              <a:latin typeface="Verdana"/>
              <a:ea typeface="Verdana"/>
              <a:cs typeface="Verdana"/>
              <a:sym typeface="Verdana"/>
            </a:endParaRPr>
          </a:p>
          <a:p>
            <a:pPr indent="0" lvl="0" marL="0" rtl="0" algn="l">
              <a:spcBef>
                <a:spcPts val="0"/>
              </a:spcBef>
              <a:spcAft>
                <a:spcPts val="0"/>
              </a:spcAft>
              <a:buNone/>
            </a:pPr>
            <a:r>
              <a:rPr lang="en" sz="4702">
                <a:solidFill>
                  <a:srgbClr val="0E101A"/>
                </a:solidFill>
                <a:latin typeface="Verdana"/>
                <a:ea typeface="Verdana"/>
                <a:cs typeface="Verdana"/>
                <a:sym typeface="Verdana"/>
              </a:rPr>
              <a:t>2-Parents can give the school librarian and their child's teacher a list of books they do not want their child to check out.</a:t>
            </a:r>
            <a:endParaRPr sz="4702">
              <a:solidFill>
                <a:srgbClr val="0E101A"/>
              </a:solidFill>
              <a:latin typeface="Verdana"/>
              <a:ea typeface="Verdana"/>
              <a:cs typeface="Verdana"/>
              <a:sym typeface="Verdana"/>
            </a:endParaRPr>
          </a:p>
          <a:p>
            <a:pPr indent="0" lvl="0" marL="0" rtl="0" algn="l">
              <a:spcBef>
                <a:spcPts val="0"/>
              </a:spcBef>
              <a:spcAft>
                <a:spcPts val="0"/>
              </a:spcAft>
              <a:buNone/>
            </a:pPr>
            <a:r>
              <a:rPr lang="en" sz="4702">
                <a:solidFill>
                  <a:srgbClr val="000000"/>
                </a:solidFill>
                <a:latin typeface="Verdana"/>
                <a:ea typeface="Verdana"/>
                <a:cs typeface="Verdana"/>
                <a:sym typeface="Verdana"/>
              </a:rPr>
              <a:t>  </a:t>
            </a:r>
            <a:endParaRPr sz="4352">
              <a:solidFill>
                <a:srgbClr val="333333"/>
              </a:solidFill>
              <a:latin typeface="Verdana"/>
              <a:ea typeface="Verdana"/>
              <a:cs typeface="Verdana"/>
              <a:sym typeface="Verdana"/>
            </a:endParaRPr>
          </a:p>
          <a:p>
            <a:pPr indent="0" lvl="0" marL="0" rtl="0" algn="l">
              <a:spcBef>
                <a:spcPts val="0"/>
              </a:spcBef>
              <a:spcAft>
                <a:spcPts val="0"/>
              </a:spcAft>
              <a:buNone/>
            </a:pPr>
            <a:r>
              <a:rPr lang="en" sz="4702">
                <a:solidFill>
                  <a:srgbClr val="0E101A"/>
                </a:solidFill>
                <a:latin typeface="Verdana"/>
                <a:ea typeface="Verdana"/>
                <a:cs typeface="Verdana"/>
                <a:sym typeface="Verdana"/>
              </a:rPr>
              <a:t>3- If a parent or community member does not deem a book acceptable for students, they may formally challenge the book </a:t>
            </a:r>
            <a:endParaRPr sz="4702">
              <a:solidFill>
                <a:srgbClr val="0E101A"/>
              </a:solidFill>
              <a:latin typeface="Verdana"/>
              <a:ea typeface="Verdana"/>
              <a:cs typeface="Verdana"/>
              <a:sym typeface="Verdana"/>
            </a:endParaRPr>
          </a:p>
          <a:p>
            <a:pPr indent="0" lvl="0" marL="0" rtl="0" algn="l">
              <a:spcBef>
                <a:spcPts val="0"/>
              </a:spcBef>
              <a:spcAft>
                <a:spcPts val="0"/>
              </a:spcAft>
              <a:buNone/>
            </a:pPr>
            <a:r>
              <a:t/>
            </a:r>
            <a:endParaRPr sz="4702">
              <a:solidFill>
                <a:srgbClr val="0E101A"/>
              </a:solidFill>
              <a:latin typeface="Verdana"/>
              <a:ea typeface="Verdana"/>
              <a:cs typeface="Verdana"/>
              <a:sym typeface="Verdana"/>
            </a:endParaRPr>
          </a:p>
          <a:p>
            <a:pPr indent="0" lvl="0" marL="0" rtl="0" algn="l">
              <a:spcBef>
                <a:spcPts val="0"/>
              </a:spcBef>
              <a:spcAft>
                <a:spcPts val="0"/>
              </a:spcAft>
              <a:buNone/>
            </a:pPr>
            <a:r>
              <a:rPr lang="en" sz="4702">
                <a:solidFill>
                  <a:srgbClr val="0E101A"/>
                </a:solidFill>
                <a:latin typeface="Verdana"/>
                <a:ea typeface="Verdana"/>
                <a:cs typeface="Verdana"/>
                <a:sym typeface="Verdana"/>
              </a:rPr>
              <a:t>4- A committee will decide. </a:t>
            </a:r>
            <a:endParaRPr sz="4702">
              <a:solidFill>
                <a:srgbClr val="0E101A"/>
              </a:solidFill>
              <a:latin typeface="Verdana"/>
              <a:ea typeface="Verdana"/>
              <a:cs typeface="Verdana"/>
              <a:sym typeface="Verdana"/>
            </a:endParaRPr>
          </a:p>
          <a:p>
            <a:pPr indent="0" lvl="0" marL="457200" rtl="0" algn="l">
              <a:spcBef>
                <a:spcPts val="0"/>
              </a:spcBef>
              <a:spcAft>
                <a:spcPts val="0"/>
              </a:spcAft>
              <a:buNone/>
            </a:pPr>
            <a:r>
              <a:t/>
            </a:r>
            <a:endParaRPr sz="6659">
              <a:solidFill>
                <a:srgbClr val="333333"/>
              </a:solidFill>
            </a:endParaRPr>
          </a:p>
          <a:p>
            <a:pPr indent="-230663" lvl="0" marL="457200" rtl="0" algn="l">
              <a:spcBef>
                <a:spcPts val="1800"/>
              </a:spcBef>
              <a:spcAft>
                <a:spcPts val="0"/>
              </a:spcAft>
              <a:buClr>
                <a:srgbClr val="333333"/>
              </a:buClr>
              <a:buSzPts val="33"/>
              <a:buChar char="●"/>
            </a:pPr>
            <a:r>
              <a:t/>
            </a:r>
            <a:endParaRPr sz="1050">
              <a:solidFill>
                <a:srgbClr val="333333"/>
              </a:solidFill>
            </a:endParaRPr>
          </a:p>
          <a:p>
            <a:pPr indent="0" lvl="0" marL="0" rtl="0" algn="l">
              <a:spcBef>
                <a:spcPts val="180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
        <p:nvSpPr>
          <p:cNvPr id="202" name="Google Shape;202;p29"/>
          <p:cNvSpPr txBox="1"/>
          <p:nvPr/>
        </p:nvSpPr>
        <p:spPr>
          <a:xfrm>
            <a:off x="5632925" y="3239150"/>
            <a:ext cx="3337200" cy="1477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73763"/>
                </a:solidFill>
                <a:latin typeface="Lato"/>
                <a:ea typeface="Lato"/>
                <a:cs typeface="Lato"/>
                <a:sym typeface="Lato"/>
              </a:rPr>
              <a:t>Notes- Parents may choose for students to not check out books at all, only with written permission from the parent, or an usual with no restrictions.</a:t>
            </a:r>
            <a:endParaRPr sz="1200">
              <a:solidFill>
                <a:srgbClr val="073763"/>
              </a:solidFill>
              <a:latin typeface="Lato"/>
              <a:ea typeface="Lato"/>
              <a:cs typeface="Lato"/>
              <a:sym typeface="Lato"/>
            </a:endParaRPr>
          </a:p>
          <a:p>
            <a:pPr indent="0" lvl="0" marL="0" rtl="0" algn="l">
              <a:spcBef>
                <a:spcPts val="0"/>
              </a:spcBef>
              <a:spcAft>
                <a:spcPts val="0"/>
              </a:spcAft>
              <a:buNone/>
            </a:pPr>
            <a:r>
              <a:rPr lang="en" sz="1200">
                <a:solidFill>
                  <a:srgbClr val="073763"/>
                </a:solidFill>
                <a:latin typeface="Lato"/>
                <a:ea typeface="Lato"/>
                <a:cs typeface="Lato"/>
                <a:sym typeface="Lato"/>
              </a:rPr>
              <a:t>Challenged books are pulled for review. The committee will make the decision on each book. </a:t>
            </a:r>
            <a:endParaRPr sz="1200">
              <a:solidFill>
                <a:srgbClr val="073763"/>
              </a:solidFill>
              <a:latin typeface="Lato"/>
              <a:ea typeface="Lato"/>
              <a:cs typeface="Lato"/>
              <a:sym typeface="Lato"/>
            </a:endParaRPr>
          </a:p>
          <a:p>
            <a:pPr indent="0" lvl="0" marL="0" rtl="0" algn="l">
              <a:spcBef>
                <a:spcPts val="0"/>
              </a:spcBef>
              <a:spcAft>
                <a:spcPts val="0"/>
              </a:spcAft>
              <a:buNone/>
            </a:pPr>
            <a:r>
              <a:rPr lang="en" sz="1200">
                <a:solidFill>
                  <a:srgbClr val="073763"/>
                </a:solidFill>
                <a:latin typeface="Lato"/>
                <a:ea typeface="Lato"/>
                <a:cs typeface="Lato"/>
                <a:sym typeface="Lato"/>
              </a:rPr>
              <a:t>Committee members are chosen randomly.</a:t>
            </a:r>
            <a:endParaRPr sz="1200">
              <a:solidFill>
                <a:srgbClr val="073763"/>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type="title"/>
          </p:nvPr>
        </p:nvSpPr>
        <p:spPr>
          <a:xfrm>
            <a:off x="1502725" y="8031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8" name="Google Shape;208;p30"/>
          <p:cNvSpPr txBox="1"/>
          <p:nvPr>
            <p:ph idx="1" type="body"/>
          </p:nvPr>
        </p:nvSpPr>
        <p:spPr>
          <a:xfrm>
            <a:off x="640725" y="1842050"/>
            <a:ext cx="7777500" cy="26775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t/>
            </a:r>
            <a:endParaRPr sz="5115">
              <a:solidFill>
                <a:srgbClr val="161616"/>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2900">
              <a:solidFill>
                <a:srgbClr val="161616"/>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6900">
              <a:solidFill>
                <a:srgbClr val="161616"/>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6900">
              <a:solidFill>
                <a:srgbClr val="161616"/>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5700">
              <a:solidFill>
                <a:srgbClr val="161616"/>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sz="5700">
              <a:solidFill>
                <a:srgbClr val="161616"/>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4900">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0"/>
              </a:spcAft>
              <a:buNone/>
            </a:pPr>
            <a:r>
              <a:t/>
            </a:r>
            <a:endParaRPr b="1" sz="1900">
              <a:solidFill>
                <a:srgbClr val="161616"/>
              </a:solidFill>
              <a:highlight>
                <a:srgbClr val="FFFFFF"/>
              </a:highlight>
              <a:latin typeface="Courier New"/>
              <a:ea typeface="Courier New"/>
              <a:cs typeface="Courier New"/>
              <a:sym typeface="Courier New"/>
            </a:endParaRPr>
          </a:p>
          <a:p>
            <a:pPr indent="0" lvl="0" marL="0" rtl="0" algn="l">
              <a:spcBef>
                <a:spcPts val="1800"/>
              </a:spcBef>
              <a:spcAft>
                <a:spcPts val="1800"/>
              </a:spcAft>
              <a:buNone/>
            </a:pPr>
            <a:r>
              <a:t/>
            </a:r>
            <a:endParaRPr/>
          </a:p>
        </p:txBody>
      </p:sp>
      <p:sp>
        <p:nvSpPr>
          <p:cNvPr id="209" name="Google Shape;209;p30"/>
          <p:cNvSpPr txBox="1"/>
          <p:nvPr/>
        </p:nvSpPr>
        <p:spPr>
          <a:xfrm>
            <a:off x="3995800" y="3986650"/>
            <a:ext cx="359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210" name="Google Shape;210;p30"/>
          <p:cNvSpPr txBox="1"/>
          <p:nvPr/>
        </p:nvSpPr>
        <p:spPr>
          <a:xfrm>
            <a:off x="640725" y="1690775"/>
            <a:ext cx="7688700" cy="216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200">
                <a:solidFill>
                  <a:srgbClr val="161616"/>
                </a:solidFill>
                <a:highlight>
                  <a:srgbClr val="FFFFFF"/>
                </a:highlight>
                <a:latin typeface="Courier New"/>
                <a:ea typeface="Courier New"/>
                <a:cs typeface="Courier New"/>
                <a:sym typeface="Courier New"/>
              </a:rPr>
              <a:t>Simplified to save time. </a:t>
            </a:r>
            <a:endParaRPr b="1" sz="2200">
              <a:solidFill>
                <a:srgbClr val="161616"/>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en" sz="2200">
                <a:solidFill>
                  <a:srgbClr val="161616"/>
                </a:solidFill>
                <a:highlight>
                  <a:srgbClr val="FFFFFF"/>
                </a:highlight>
                <a:latin typeface="Courier New"/>
                <a:ea typeface="Courier New"/>
                <a:cs typeface="Courier New"/>
                <a:sym typeface="Courier New"/>
              </a:rPr>
              <a:t>If you would like more information, please contact Superintendent Trish Simonson</a:t>
            </a:r>
            <a:endParaRPr b="1" sz="2200">
              <a:solidFill>
                <a:srgbClr val="161616"/>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en" sz="2200" u="sng">
                <a:solidFill>
                  <a:schemeClr val="accent5"/>
                </a:solidFill>
                <a:highlight>
                  <a:srgbClr val="FFFFFF"/>
                </a:highlight>
                <a:latin typeface="Courier New"/>
                <a:ea typeface="Courier New"/>
                <a:cs typeface="Courier New"/>
                <a:sym typeface="Courier New"/>
                <a:hlinkClick r:id="rId3">
                  <a:extLst>
                    <a:ext uri="{A12FA001-AC4F-418D-AE19-62706E023703}">
                      <ahyp:hlinkClr val="tx"/>
                    </a:ext>
                  </a:extLst>
                </a:hlinkClick>
              </a:rPr>
              <a:t>simonsont@jsd243.org</a:t>
            </a:r>
            <a:endParaRPr b="1" sz="2200">
              <a:solidFill>
                <a:srgbClr val="161616"/>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None/>
            </a:pPr>
            <a:r>
              <a:rPr b="1" lang="en" sz="2200">
                <a:solidFill>
                  <a:srgbClr val="161616"/>
                </a:solidFill>
                <a:highlight>
                  <a:srgbClr val="FFFFFF"/>
                </a:highlight>
                <a:latin typeface="Courier New"/>
                <a:ea typeface="Courier New"/>
                <a:cs typeface="Courier New"/>
                <a:sym typeface="Courier New"/>
              </a:rPr>
              <a:t>208-630-6027</a:t>
            </a:r>
            <a:endParaRPr b="1" sz="2200">
              <a:solidFill>
                <a:srgbClr val="161616"/>
              </a:solidFill>
              <a:highlight>
                <a:srgbClr val="FFFFFF"/>
              </a:highlight>
              <a:latin typeface="Courier New"/>
              <a:ea typeface="Courier New"/>
              <a:cs typeface="Courier New"/>
              <a:sym typeface="Courier New"/>
            </a:endParaRPr>
          </a:p>
          <a:p>
            <a:pPr indent="0" lvl="0" marL="0" rtl="0" algn="ctr">
              <a:spcBef>
                <a:spcPts val="0"/>
              </a:spcBef>
              <a:spcAft>
                <a:spcPts val="0"/>
              </a:spcAft>
              <a:buNone/>
            </a:pPr>
            <a:r>
              <a:t/>
            </a:r>
            <a:endParaRPr sz="10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 &amp; A     Be a Part of the Solution           </a:t>
            </a:r>
            <a:endParaRPr/>
          </a:p>
        </p:txBody>
      </p:sp>
      <p:sp>
        <p:nvSpPr>
          <p:cNvPr id="216" name="Google Shape;216;p31"/>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100"/>
              <a:t>One speaker at a time.</a:t>
            </a:r>
            <a:endParaRPr sz="2100"/>
          </a:p>
          <a:p>
            <a:pPr indent="0" lvl="0" marL="0" rtl="0" algn="l">
              <a:spcBef>
                <a:spcPts val="1200"/>
              </a:spcBef>
              <a:spcAft>
                <a:spcPts val="0"/>
              </a:spcAft>
              <a:buNone/>
            </a:pPr>
            <a:r>
              <a:rPr lang="en" sz="2100"/>
              <a:t>You will have 3 minutes to make a comment or ask a question to allow others to also participate.</a:t>
            </a:r>
            <a:endParaRPr sz="2100"/>
          </a:p>
          <a:p>
            <a:pPr indent="0" lvl="0" marL="0" rtl="0" algn="l">
              <a:spcBef>
                <a:spcPts val="1200"/>
              </a:spcBef>
              <a:spcAft>
                <a:spcPts val="0"/>
              </a:spcAft>
              <a:buNone/>
            </a:pPr>
            <a:r>
              <a:rPr lang="en" sz="2100"/>
              <a:t>Please be polite and wait your turn. </a:t>
            </a:r>
            <a:endParaRPr sz="2100"/>
          </a:p>
          <a:p>
            <a:pPr indent="0" lvl="0" marL="0" rtl="0" algn="l">
              <a:spcBef>
                <a:spcPts val="1200"/>
              </a:spcBef>
              <a:spcAft>
                <a:spcPts val="1200"/>
              </a:spcAft>
              <a:buNone/>
            </a:pPr>
            <a:r>
              <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727650" y="732825"/>
            <a:ext cx="7688700" cy="535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Welcome to Our Town Hall Meeting</a:t>
            </a:r>
            <a:endParaRPr/>
          </a:p>
        </p:txBody>
      </p:sp>
      <p:sp>
        <p:nvSpPr>
          <p:cNvPr id="95" name="Google Shape;95;p14"/>
          <p:cNvSpPr txBox="1"/>
          <p:nvPr>
            <p:ph idx="1" type="body"/>
          </p:nvPr>
        </p:nvSpPr>
        <p:spPr>
          <a:xfrm>
            <a:off x="727650" y="1218475"/>
            <a:ext cx="7688700" cy="3866400"/>
          </a:xfrm>
          <a:prstGeom prst="rect">
            <a:avLst/>
          </a:prstGeom>
        </p:spPr>
        <p:txBody>
          <a:bodyPr anchorCtr="0" anchor="t" bIns="91425" lIns="91425" spcFirstLastPara="1" rIns="91425" wrap="square" tIns="91425">
            <a:noAutofit/>
          </a:bodyPr>
          <a:lstStyle/>
          <a:p>
            <a:pPr indent="0" lvl="0" marL="0" rtl="0" algn="ctr">
              <a:lnSpc>
                <a:spcPct val="105000"/>
              </a:lnSpc>
              <a:spcBef>
                <a:spcPts val="0"/>
              </a:spcBef>
              <a:spcAft>
                <a:spcPts val="0"/>
              </a:spcAft>
              <a:buNone/>
            </a:pPr>
            <a:r>
              <a:rPr lang="en" sz="1500" u="sng"/>
              <a:t>Agenda</a:t>
            </a:r>
            <a:endParaRPr sz="1500" u="sng"/>
          </a:p>
          <a:p>
            <a:pPr indent="-323850" lvl="0" marL="457200" rtl="0" algn="l">
              <a:lnSpc>
                <a:spcPct val="105000"/>
              </a:lnSpc>
              <a:spcBef>
                <a:spcPts val="1200"/>
              </a:spcBef>
              <a:spcAft>
                <a:spcPts val="0"/>
              </a:spcAft>
              <a:buSzPts val="1500"/>
              <a:buAutoNum type="arabicPeriod"/>
            </a:pPr>
            <a:r>
              <a:rPr lang="en" sz="1500"/>
              <a:t>Call to Order</a:t>
            </a:r>
            <a:endParaRPr sz="1500"/>
          </a:p>
          <a:p>
            <a:pPr indent="-311150" lvl="1" marL="914400" rtl="0" algn="l">
              <a:lnSpc>
                <a:spcPct val="105000"/>
              </a:lnSpc>
              <a:spcBef>
                <a:spcPts val="0"/>
              </a:spcBef>
              <a:spcAft>
                <a:spcPts val="0"/>
              </a:spcAft>
              <a:buSzPts val="1300"/>
              <a:buAutoNum type="alphaLcPeriod"/>
            </a:pPr>
            <a:r>
              <a:rPr lang="en" sz="1300"/>
              <a:t>Flag Salute</a:t>
            </a:r>
            <a:endParaRPr sz="1300"/>
          </a:p>
          <a:p>
            <a:pPr indent="-311150" lvl="1" marL="914400" rtl="0" algn="l">
              <a:lnSpc>
                <a:spcPct val="105000"/>
              </a:lnSpc>
              <a:spcBef>
                <a:spcPts val="0"/>
              </a:spcBef>
              <a:spcAft>
                <a:spcPts val="0"/>
              </a:spcAft>
              <a:buSzPts val="1300"/>
              <a:buAutoNum type="alphaLcPeriod"/>
            </a:pPr>
            <a:r>
              <a:rPr lang="en" sz="1300"/>
              <a:t>Ground Rules</a:t>
            </a:r>
            <a:endParaRPr sz="1300"/>
          </a:p>
          <a:p>
            <a:pPr indent="-323850" lvl="0" marL="457200" rtl="0" algn="l">
              <a:lnSpc>
                <a:spcPct val="105000"/>
              </a:lnSpc>
              <a:spcBef>
                <a:spcPts val="0"/>
              </a:spcBef>
              <a:spcAft>
                <a:spcPts val="0"/>
              </a:spcAft>
              <a:buSzPts val="1500"/>
              <a:buAutoNum type="arabicPeriod"/>
            </a:pPr>
            <a:r>
              <a:rPr lang="en" sz="1500"/>
              <a:t>Introduction of Board Members</a:t>
            </a:r>
            <a:endParaRPr sz="1500"/>
          </a:p>
          <a:p>
            <a:pPr indent="-323850" lvl="0" marL="457200" rtl="0" algn="l">
              <a:lnSpc>
                <a:spcPct val="105000"/>
              </a:lnSpc>
              <a:spcBef>
                <a:spcPts val="0"/>
              </a:spcBef>
              <a:spcAft>
                <a:spcPts val="0"/>
              </a:spcAft>
              <a:buSzPts val="1500"/>
              <a:buAutoNum type="arabicPeriod"/>
            </a:pPr>
            <a:r>
              <a:rPr lang="en" sz="1500"/>
              <a:t>Finance Presentation</a:t>
            </a:r>
            <a:endParaRPr sz="1500"/>
          </a:p>
          <a:p>
            <a:pPr indent="-323850" lvl="1" marL="914400" rtl="0" algn="l">
              <a:lnSpc>
                <a:spcPct val="105000"/>
              </a:lnSpc>
              <a:spcBef>
                <a:spcPts val="0"/>
              </a:spcBef>
              <a:spcAft>
                <a:spcPts val="0"/>
              </a:spcAft>
              <a:buSzPts val="1500"/>
              <a:buAutoNum type="alphaLcPeriod"/>
            </a:pPr>
            <a:r>
              <a:rPr lang="en" sz="1500"/>
              <a:t>ESSR Funds</a:t>
            </a:r>
            <a:endParaRPr sz="1500"/>
          </a:p>
          <a:p>
            <a:pPr indent="-323850" lvl="1" marL="914400" rtl="0" algn="l">
              <a:lnSpc>
                <a:spcPct val="105000"/>
              </a:lnSpc>
              <a:spcBef>
                <a:spcPts val="0"/>
              </a:spcBef>
              <a:spcAft>
                <a:spcPts val="0"/>
              </a:spcAft>
              <a:buSzPts val="1500"/>
              <a:buAutoNum type="alphaLcPeriod"/>
            </a:pPr>
            <a:r>
              <a:rPr lang="en" sz="1500"/>
              <a:t>Budget</a:t>
            </a:r>
            <a:endParaRPr sz="1500"/>
          </a:p>
          <a:p>
            <a:pPr indent="-323850" lvl="1" marL="914400" rtl="0" algn="l">
              <a:lnSpc>
                <a:spcPct val="105000"/>
              </a:lnSpc>
              <a:spcBef>
                <a:spcPts val="0"/>
              </a:spcBef>
              <a:spcAft>
                <a:spcPts val="0"/>
              </a:spcAft>
              <a:buSzPts val="1500"/>
              <a:buAutoNum type="alphaLcPeriod"/>
            </a:pPr>
            <a:r>
              <a:rPr lang="en" sz="1500"/>
              <a:t>Audit</a:t>
            </a:r>
            <a:endParaRPr sz="1500"/>
          </a:p>
          <a:p>
            <a:pPr indent="-323850" lvl="0" marL="457200" rtl="0" algn="l">
              <a:lnSpc>
                <a:spcPct val="105000"/>
              </a:lnSpc>
              <a:spcBef>
                <a:spcPts val="0"/>
              </a:spcBef>
              <a:spcAft>
                <a:spcPts val="0"/>
              </a:spcAft>
              <a:buSzPts val="1500"/>
              <a:buAutoNum type="arabicPeriod"/>
            </a:pPr>
            <a:r>
              <a:rPr lang="en" sz="1500"/>
              <a:t>Frequently Asked Questions Presentation</a:t>
            </a:r>
            <a:endParaRPr sz="1500"/>
          </a:p>
          <a:p>
            <a:pPr indent="-311150" lvl="1" marL="914400" rtl="0" algn="l">
              <a:lnSpc>
                <a:spcPct val="105000"/>
              </a:lnSpc>
              <a:spcBef>
                <a:spcPts val="0"/>
              </a:spcBef>
              <a:spcAft>
                <a:spcPts val="0"/>
              </a:spcAft>
              <a:buSzPts val="1300"/>
              <a:buAutoNum type="alphaLcPeriod"/>
            </a:pPr>
            <a:r>
              <a:rPr lang="en" sz="1300"/>
              <a:t>Levy Info</a:t>
            </a:r>
            <a:endParaRPr sz="1300"/>
          </a:p>
          <a:p>
            <a:pPr indent="-311150" lvl="1" marL="914400" rtl="0" algn="l">
              <a:lnSpc>
                <a:spcPct val="105000"/>
              </a:lnSpc>
              <a:spcBef>
                <a:spcPts val="0"/>
              </a:spcBef>
              <a:spcAft>
                <a:spcPts val="0"/>
              </a:spcAft>
              <a:buSzPts val="1300"/>
              <a:buAutoNum type="alphaLcPeriod"/>
            </a:pPr>
            <a:r>
              <a:rPr lang="en" sz="1300"/>
              <a:t>School Funding</a:t>
            </a:r>
            <a:endParaRPr sz="1300"/>
          </a:p>
          <a:p>
            <a:pPr indent="-311150" lvl="1" marL="914400" rtl="0" algn="l">
              <a:lnSpc>
                <a:spcPct val="105000"/>
              </a:lnSpc>
              <a:spcBef>
                <a:spcPts val="0"/>
              </a:spcBef>
              <a:spcAft>
                <a:spcPts val="0"/>
              </a:spcAft>
              <a:buSzPts val="1300"/>
              <a:buAutoNum type="alphaLcPeriod"/>
            </a:pPr>
            <a:r>
              <a:rPr lang="en" sz="1300"/>
              <a:t>Library Books</a:t>
            </a:r>
            <a:endParaRPr sz="1300"/>
          </a:p>
          <a:p>
            <a:pPr indent="-323850" lvl="0" marL="457200" rtl="0" algn="l">
              <a:lnSpc>
                <a:spcPct val="105000"/>
              </a:lnSpc>
              <a:spcBef>
                <a:spcPts val="0"/>
              </a:spcBef>
              <a:spcAft>
                <a:spcPts val="0"/>
              </a:spcAft>
              <a:buSzPts val="1500"/>
              <a:buAutoNum type="arabicPeriod"/>
            </a:pPr>
            <a:r>
              <a:rPr lang="en" sz="1500"/>
              <a:t>Public Comment- Q &amp; A</a:t>
            </a:r>
            <a:endParaRPr sz="1500"/>
          </a:p>
          <a:p>
            <a:pPr indent="-323850" lvl="0" marL="457200" rtl="0" algn="l">
              <a:lnSpc>
                <a:spcPct val="105000"/>
              </a:lnSpc>
              <a:spcBef>
                <a:spcPts val="0"/>
              </a:spcBef>
              <a:spcAft>
                <a:spcPts val="0"/>
              </a:spcAft>
              <a:buSzPts val="1500"/>
              <a:buAutoNum type="arabicPeriod"/>
            </a:pPr>
            <a:r>
              <a:rPr lang="en" sz="1500"/>
              <a:t>Adjourn</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222" name="Google Shape;222;p32"/>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a:t>Available on the table by the door;</a:t>
            </a:r>
            <a:endParaRPr sz="2100"/>
          </a:p>
          <a:p>
            <a:pPr indent="0" lvl="0" marL="0" rtl="0" algn="l">
              <a:spcBef>
                <a:spcPts val="1200"/>
              </a:spcBef>
              <a:spcAft>
                <a:spcPts val="0"/>
              </a:spcAft>
              <a:buNone/>
            </a:pPr>
            <a:r>
              <a:rPr lang="en" sz="2100"/>
              <a:t>Library Committee Application</a:t>
            </a:r>
            <a:endParaRPr sz="2100"/>
          </a:p>
          <a:p>
            <a:pPr indent="0" lvl="0" marL="0" rtl="0" algn="l">
              <a:spcBef>
                <a:spcPts val="1200"/>
              </a:spcBef>
              <a:spcAft>
                <a:spcPts val="0"/>
              </a:spcAft>
              <a:buNone/>
            </a:pPr>
            <a:r>
              <a:rPr lang="en" sz="2100"/>
              <a:t>Consideration of Curricular Materials</a:t>
            </a:r>
            <a:endParaRPr sz="2100"/>
          </a:p>
          <a:p>
            <a:pPr indent="0" lvl="0" marL="0" rtl="0" algn="l">
              <a:spcBef>
                <a:spcPts val="1200"/>
              </a:spcBef>
              <a:spcAft>
                <a:spcPts val="1200"/>
              </a:spcAft>
              <a:buNone/>
            </a:pPr>
            <a:r>
              <a:rPr lang="en" sz="2100" u="sng">
                <a:solidFill>
                  <a:schemeClr val="hlink"/>
                </a:solidFill>
                <a:hlinkClick r:id="rId3"/>
              </a:rPr>
              <a:t>Idaho Public School Funding Overview</a:t>
            </a:r>
            <a:endParaRPr sz="2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0" lang="en" sz="2100">
                <a:solidFill>
                  <a:schemeClr val="accent1"/>
                </a:solidFill>
                <a:latin typeface="Lato"/>
                <a:ea typeface="Lato"/>
                <a:cs typeface="Lato"/>
                <a:sym typeface="Lato"/>
              </a:rPr>
              <a:t>Adjourn</a:t>
            </a:r>
            <a:endParaRPr/>
          </a:p>
        </p:txBody>
      </p:sp>
      <p:sp>
        <p:nvSpPr>
          <p:cNvPr id="228" name="Google Shape;228;p33"/>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a:t>If you have any questions or concerns, please contact Superintendent Trish Simonson</a:t>
            </a:r>
            <a:endParaRPr sz="2100"/>
          </a:p>
          <a:p>
            <a:pPr indent="0" lvl="0" marL="0" rtl="0" algn="l">
              <a:spcBef>
                <a:spcPts val="1200"/>
              </a:spcBef>
              <a:spcAft>
                <a:spcPts val="0"/>
              </a:spcAft>
              <a:buNone/>
            </a:pPr>
            <a:r>
              <a:rPr lang="en" sz="2100" u="sng">
                <a:solidFill>
                  <a:schemeClr val="hlink"/>
                </a:solidFill>
                <a:hlinkClick r:id="rId3"/>
              </a:rPr>
              <a:t>simonsont@jsd243.org</a:t>
            </a:r>
            <a:endParaRPr sz="2100"/>
          </a:p>
          <a:p>
            <a:pPr indent="0" lvl="0" marL="0" rtl="0" algn="l">
              <a:spcBef>
                <a:spcPts val="1200"/>
              </a:spcBef>
              <a:spcAft>
                <a:spcPts val="1200"/>
              </a:spcAft>
              <a:buNone/>
            </a:pPr>
            <a:r>
              <a:rPr lang="en" sz="2100"/>
              <a:t>208-630-6027</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727650" y="732825"/>
            <a:ext cx="7688700" cy="53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540"/>
              <a:t>Purpose</a:t>
            </a:r>
            <a:endParaRPr sz="3540"/>
          </a:p>
        </p:txBody>
      </p:sp>
      <p:sp>
        <p:nvSpPr>
          <p:cNvPr id="101" name="Google Shape;101;p15"/>
          <p:cNvSpPr txBox="1"/>
          <p:nvPr>
            <p:ph idx="1" type="body"/>
          </p:nvPr>
        </p:nvSpPr>
        <p:spPr>
          <a:xfrm>
            <a:off x="727650" y="1218475"/>
            <a:ext cx="7688700" cy="3866400"/>
          </a:xfrm>
          <a:prstGeom prst="rect">
            <a:avLst/>
          </a:prstGeom>
        </p:spPr>
        <p:txBody>
          <a:bodyPr anchorCtr="0" anchor="t" bIns="91425" lIns="91425" spcFirstLastPara="1" rIns="91425" wrap="square" tIns="91425">
            <a:noAutofit/>
          </a:bodyPr>
          <a:lstStyle/>
          <a:p>
            <a:pPr indent="0" lvl="0" marL="0" rtl="0" algn="ctr">
              <a:lnSpc>
                <a:spcPct val="105000"/>
              </a:lnSpc>
              <a:spcBef>
                <a:spcPts val="0"/>
              </a:spcBef>
              <a:spcAft>
                <a:spcPts val="0"/>
              </a:spcAft>
              <a:buNone/>
            </a:pPr>
            <a:r>
              <a:t/>
            </a:r>
            <a:endParaRPr sz="1500" u="sng"/>
          </a:p>
          <a:p>
            <a:pPr indent="0" lvl="0" marL="457200" rtl="0" algn="l">
              <a:lnSpc>
                <a:spcPct val="105000"/>
              </a:lnSpc>
              <a:spcBef>
                <a:spcPts val="1200"/>
              </a:spcBef>
              <a:spcAft>
                <a:spcPts val="1200"/>
              </a:spcAft>
              <a:buNone/>
            </a:pPr>
            <a:r>
              <a:rPr lang="en" sz="3300">
                <a:solidFill>
                  <a:srgbClr val="0000FF"/>
                </a:solidFill>
              </a:rPr>
              <a:t>To clarify misinformation on key issues, open lines of communication and be transparent to stakeholders. </a:t>
            </a:r>
            <a:endParaRPr sz="330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idx="1" type="body"/>
          </p:nvPr>
        </p:nvSpPr>
        <p:spPr>
          <a:xfrm>
            <a:off x="727650" y="880325"/>
            <a:ext cx="7688700" cy="4120800"/>
          </a:xfrm>
          <a:prstGeom prst="rect">
            <a:avLst/>
          </a:prstGeom>
        </p:spPr>
        <p:txBody>
          <a:bodyPr anchorCtr="0" anchor="t" bIns="91425" lIns="91425" spcFirstLastPara="1" rIns="91425" wrap="square" tIns="91425">
            <a:noAutofit/>
          </a:bodyPr>
          <a:lstStyle/>
          <a:p>
            <a:pPr indent="0" lvl="0" marL="0" rtl="0" algn="ctr">
              <a:lnSpc>
                <a:spcPct val="105000"/>
              </a:lnSpc>
              <a:spcBef>
                <a:spcPts val="0"/>
              </a:spcBef>
              <a:spcAft>
                <a:spcPts val="0"/>
              </a:spcAft>
              <a:buNone/>
            </a:pPr>
            <a:r>
              <a:rPr b="1" lang="en" sz="2600" u="sng"/>
              <a:t>Ground Rules</a:t>
            </a:r>
            <a:endParaRPr sz="2100" u="sng"/>
          </a:p>
          <a:p>
            <a:pPr indent="0" lvl="0" marL="0" rtl="0" algn="l">
              <a:spcBef>
                <a:spcPts val="1200"/>
              </a:spcBef>
              <a:spcAft>
                <a:spcPts val="0"/>
              </a:spcAft>
              <a:buNone/>
            </a:pPr>
            <a:r>
              <a:rPr b="1" lang="en" sz="2150">
                <a:solidFill>
                  <a:srgbClr val="0000FF"/>
                </a:solidFill>
              </a:rPr>
              <a:t>Be courteous</a:t>
            </a:r>
            <a:endParaRPr b="1" sz="2150">
              <a:solidFill>
                <a:srgbClr val="0000FF"/>
              </a:solidFill>
            </a:endParaRPr>
          </a:p>
          <a:p>
            <a:pPr indent="0" lvl="0" marL="457200" rtl="0" algn="l">
              <a:spcBef>
                <a:spcPts val="0"/>
              </a:spcBef>
              <a:spcAft>
                <a:spcPts val="0"/>
              </a:spcAft>
              <a:buNone/>
            </a:pPr>
            <a:r>
              <a:rPr lang="en" sz="1850">
                <a:solidFill>
                  <a:srgbClr val="5E5E5E"/>
                </a:solidFill>
              </a:rPr>
              <a:t>-listen to others, avoid side talk and cell phone use</a:t>
            </a:r>
            <a:endParaRPr sz="1850">
              <a:solidFill>
                <a:srgbClr val="5E5E5E"/>
              </a:solidFill>
            </a:endParaRPr>
          </a:p>
          <a:p>
            <a:pPr indent="0" lvl="0" marL="0" rtl="0" algn="l">
              <a:spcBef>
                <a:spcPts val="0"/>
              </a:spcBef>
              <a:spcAft>
                <a:spcPts val="0"/>
              </a:spcAft>
              <a:buNone/>
            </a:pPr>
            <a:r>
              <a:rPr b="1" lang="en" sz="2150">
                <a:solidFill>
                  <a:srgbClr val="0000FF"/>
                </a:solidFill>
              </a:rPr>
              <a:t>Be respectful</a:t>
            </a:r>
            <a:endParaRPr b="1" sz="2150">
              <a:solidFill>
                <a:srgbClr val="0000FF"/>
              </a:solidFill>
            </a:endParaRPr>
          </a:p>
          <a:p>
            <a:pPr indent="0" lvl="0" marL="457200" rtl="0" algn="l">
              <a:spcBef>
                <a:spcPts val="0"/>
              </a:spcBef>
              <a:spcAft>
                <a:spcPts val="0"/>
              </a:spcAft>
              <a:buNone/>
            </a:pPr>
            <a:r>
              <a:rPr lang="en" sz="1850">
                <a:solidFill>
                  <a:srgbClr val="5E5E5E"/>
                </a:solidFill>
              </a:rPr>
              <a:t>-Treat others with respect, as you wish to be treated</a:t>
            </a:r>
            <a:endParaRPr sz="1850">
              <a:solidFill>
                <a:srgbClr val="5E5E5E"/>
              </a:solidFill>
            </a:endParaRPr>
          </a:p>
          <a:p>
            <a:pPr indent="0" lvl="0" marL="0" rtl="0" algn="l">
              <a:spcBef>
                <a:spcPts val="0"/>
              </a:spcBef>
              <a:spcAft>
                <a:spcPts val="0"/>
              </a:spcAft>
              <a:buNone/>
            </a:pPr>
            <a:r>
              <a:rPr b="1" lang="en" sz="2150">
                <a:solidFill>
                  <a:srgbClr val="0000FF"/>
                </a:solidFill>
              </a:rPr>
              <a:t>Be patient</a:t>
            </a:r>
            <a:endParaRPr b="1" sz="2150">
              <a:solidFill>
                <a:srgbClr val="0000FF"/>
              </a:solidFill>
            </a:endParaRPr>
          </a:p>
          <a:p>
            <a:pPr indent="457200" lvl="0" marL="0" rtl="0" algn="l">
              <a:spcBef>
                <a:spcPts val="0"/>
              </a:spcBef>
              <a:spcAft>
                <a:spcPts val="0"/>
              </a:spcAft>
              <a:buNone/>
            </a:pPr>
            <a:r>
              <a:rPr lang="en" sz="1850">
                <a:solidFill>
                  <a:srgbClr val="5E5E5E"/>
                </a:solidFill>
              </a:rPr>
              <a:t>-Please hold all questions and comments until the end</a:t>
            </a:r>
            <a:endParaRPr sz="1850">
              <a:solidFill>
                <a:srgbClr val="5E5E5E"/>
              </a:solidFill>
            </a:endParaRPr>
          </a:p>
          <a:p>
            <a:pPr indent="0" lvl="0" marL="457200" rtl="0" algn="l">
              <a:spcBef>
                <a:spcPts val="0"/>
              </a:spcBef>
              <a:spcAft>
                <a:spcPts val="0"/>
              </a:spcAft>
              <a:buNone/>
            </a:pPr>
            <a:r>
              <a:rPr lang="en" sz="1850">
                <a:solidFill>
                  <a:srgbClr val="5E5E5E"/>
                </a:solidFill>
              </a:rPr>
              <a:t>-Wait your turn to talk</a:t>
            </a:r>
            <a:endParaRPr sz="1850">
              <a:solidFill>
                <a:srgbClr val="5E5E5E"/>
              </a:solidFill>
            </a:endParaRPr>
          </a:p>
          <a:p>
            <a:pPr indent="0" lvl="0" marL="457200" rtl="0" algn="l">
              <a:spcBef>
                <a:spcPts val="0"/>
              </a:spcBef>
              <a:spcAft>
                <a:spcPts val="0"/>
              </a:spcAft>
              <a:buNone/>
            </a:pPr>
            <a:r>
              <a:rPr lang="en" sz="1850">
                <a:solidFill>
                  <a:srgbClr val="5E5E5E"/>
                </a:solidFill>
              </a:rPr>
              <a:t>-Please do not yell out while someone else is talking</a:t>
            </a:r>
            <a:endParaRPr sz="1850">
              <a:solidFill>
                <a:srgbClr val="5E5E5E"/>
              </a:solidFill>
            </a:endParaRPr>
          </a:p>
          <a:p>
            <a:pPr indent="0" lvl="0" marL="457200" rtl="0" algn="l">
              <a:spcBef>
                <a:spcPts val="0"/>
              </a:spcBef>
              <a:spcAft>
                <a:spcPts val="0"/>
              </a:spcAft>
              <a:buNone/>
            </a:pPr>
            <a:r>
              <a:rPr lang="en" sz="1850">
                <a:solidFill>
                  <a:srgbClr val="5E5E5E"/>
                </a:solidFill>
              </a:rPr>
              <a:t>-Please keep questions and comments to 3 minutes</a:t>
            </a:r>
            <a:endParaRPr sz="1850">
              <a:solidFill>
                <a:srgbClr val="5E5E5E"/>
              </a:solidFill>
            </a:endParaRPr>
          </a:p>
          <a:p>
            <a:pPr indent="0" lvl="0" marL="0" rtl="0" algn="l">
              <a:spcBef>
                <a:spcPts val="0"/>
              </a:spcBef>
              <a:spcAft>
                <a:spcPts val="0"/>
              </a:spcAft>
              <a:buNone/>
            </a:pPr>
            <a:r>
              <a:rPr b="1" lang="en" sz="1850">
                <a:solidFill>
                  <a:srgbClr val="5E5E5E"/>
                </a:solidFill>
              </a:rPr>
              <a:t> </a:t>
            </a:r>
            <a:endParaRPr b="1" sz="1850">
              <a:solidFill>
                <a:srgbClr val="5E5E5E"/>
              </a:solidFill>
            </a:endParaRPr>
          </a:p>
          <a:p>
            <a:pPr indent="0" lvl="0" marL="0" rtl="0" algn="l">
              <a:lnSpc>
                <a:spcPct val="105000"/>
              </a:lnSpc>
              <a:spcBef>
                <a:spcPts val="0"/>
              </a:spcBef>
              <a:spcAft>
                <a:spcPts val="1200"/>
              </a:spcAft>
              <a:buNone/>
            </a:pPr>
            <a:r>
              <a:t/>
            </a:r>
            <a:endParaRPr b="1" sz="2800"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729450" y="1248375"/>
            <a:ext cx="7688700" cy="53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690">
                <a:solidFill>
                  <a:schemeClr val="accent1"/>
                </a:solidFill>
                <a:latin typeface="Lato"/>
                <a:ea typeface="Lato"/>
                <a:cs typeface="Lato"/>
                <a:sym typeface="Lato"/>
              </a:rPr>
              <a:t>Budget Presentation</a:t>
            </a:r>
            <a:endParaRPr sz="3140"/>
          </a:p>
        </p:txBody>
      </p:sp>
      <p:sp>
        <p:nvSpPr>
          <p:cNvPr id="112" name="Google Shape;112;p17"/>
          <p:cNvSpPr txBox="1"/>
          <p:nvPr>
            <p:ph idx="1" type="body"/>
          </p:nvPr>
        </p:nvSpPr>
        <p:spPr>
          <a:xfrm>
            <a:off x="421800" y="1417675"/>
            <a:ext cx="8506200" cy="3678900"/>
          </a:xfrm>
          <a:prstGeom prst="rect">
            <a:avLst/>
          </a:prstGeom>
        </p:spPr>
        <p:txBody>
          <a:bodyPr anchorCtr="0" anchor="t" bIns="91425" lIns="91425" spcFirstLastPara="1" rIns="91425" wrap="square" tIns="91425">
            <a:normAutofit fontScale="25000"/>
          </a:bodyPr>
          <a:lstStyle/>
          <a:p>
            <a:pPr indent="0" lvl="0" marL="0" rtl="0" algn="r">
              <a:spcBef>
                <a:spcPts val="0"/>
              </a:spcBef>
              <a:spcAft>
                <a:spcPts val="0"/>
              </a:spcAft>
              <a:buNone/>
            </a:pPr>
            <a:r>
              <a:t/>
            </a:r>
            <a:endParaRPr sz="2100"/>
          </a:p>
          <a:p>
            <a:pPr indent="0" lvl="0" marL="0" rtl="0" algn="r">
              <a:spcBef>
                <a:spcPts val="1200"/>
              </a:spcBef>
              <a:spcAft>
                <a:spcPts val="0"/>
              </a:spcAft>
              <a:buNone/>
            </a:pPr>
            <a:r>
              <a:rPr lang="en" sz="3273"/>
              <a:t>by Business Manager Michelle Hollon</a:t>
            </a:r>
            <a:endParaRPr sz="2100"/>
          </a:p>
          <a:p>
            <a:pPr indent="-303674" lvl="0" marL="457200" rtl="0" algn="l">
              <a:spcBef>
                <a:spcPts val="1200"/>
              </a:spcBef>
              <a:spcAft>
                <a:spcPts val="0"/>
              </a:spcAft>
              <a:buSzPct val="100000"/>
              <a:buFont typeface="Arial"/>
              <a:buAutoNum type="arabicPeriod"/>
            </a:pPr>
            <a:r>
              <a:rPr lang="en" sz="4729">
                <a:latin typeface="Arial"/>
                <a:ea typeface="Arial"/>
                <a:cs typeface="Arial"/>
                <a:sym typeface="Arial"/>
              </a:rPr>
              <a:t>ESSR Funds Overview</a:t>
            </a:r>
            <a:endParaRPr sz="4729">
              <a:latin typeface="Arial"/>
              <a:ea typeface="Arial"/>
              <a:cs typeface="Arial"/>
              <a:sym typeface="Arial"/>
            </a:endParaRPr>
          </a:p>
          <a:p>
            <a:pPr indent="-303674" lvl="0" marL="914400" rtl="0" algn="l">
              <a:spcBef>
                <a:spcPts val="0"/>
              </a:spcBef>
              <a:spcAft>
                <a:spcPts val="0"/>
              </a:spcAft>
              <a:buSzPct val="100000"/>
              <a:buFont typeface="Arial"/>
              <a:buChar char="●"/>
            </a:pPr>
            <a:r>
              <a:rPr lang="en" sz="4729">
                <a:latin typeface="Arial"/>
                <a:ea typeface="Arial"/>
                <a:cs typeface="Arial"/>
                <a:sym typeface="Arial"/>
              </a:rPr>
              <a:t>Multiple ESSR Funds each with its own regulations</a:t>
            </a:r>
            <a:endParaRPr sz="4729">
              <a:latin typeface="Arial"/>
              <a:ea typeface="Arial"/>
              <a:cs typeface="Arial"/>
              <a:sym typeface="Arial"/>
            </a:endParaRPr>
          </a:p>
          <a:p>
            <a:pPr indent="-303674" lvl="0" marL="914400" rtl="0" algn="l">
              <a:spcBef>
                <a:spcPts val="0"/>
              </a:spcBef>
              <a:spcAft>
                <a:spcPts val="0"/>
              </a:spcAft>
              <a:buSzPct val="100000"/>
              <a:buFont typeface="Arial"/>
              <a:buChar char="●"/>
            </a:pPr>
            <a:r>
              <a:rPr lang="en" sz="4729">
                <a:latin typeface="Arial"/>
                <a:ea typeface="Arial"/>
                <a:cs typeface="Arial"/>
                <a:sym typeface="Arial"/>
              </a:rPr>
              <a:t>What have we spent ESSR funds on? </a:t>
            </a:r>
            <a:r>
              <a:rPr lang="en" sz="4729">
                <a:solidFill>
                  <a:srgbClr val="FF0000"/>
                </a:solidFill>
                <a:latin typeface="Arial"/>
                <a:ea typeface="Arial"/>
                <a:cs typeface="Arial"/>
                <a:sym typeface="Arial"/>
              </a:rPr>
              <a:t>Tables, desks, laptops, security cameras, Ipads…</a:t>
            </a:r>
            <a:endParaRPr sz="4729">
              <a:solidFill>
                <a:srgbClr val="FF0000"/>
              </a:solidFill>
              <a:latin typeface="Arial"/>
              <a:ea typeface="Arial"/>
              <a:cs typeface="Arial"/>
              <a:sym typeface="Arial"/>
            </a:endParaRPr>
          </a:p>
          <a:p>
            <a:pPr indent="-329074" lvl="0" marL="914400" rtl="0" algn="l">
              <a:spcBef>
                <a:spcPts val="0"/>
              </a:spcBef>
              <a:spcAft>
                <a:spcPts val="0"/>
              </a:spcAft>
              <a:buClr>
                <a:srgbClr val="FF0000"/>
              </a:buClr>
              <a:buSzPct val="200924"/>
              <a:buFont typeface="Arial"/>
              <a:buChar char="●"/>
            </a:pPr>
            <a:r>
              <a:rPr lang="en" sz="3150">
                <a:solidFill>
                  <a:srgbClr val="FF0000"/>
                </a:solidFill>
                <a:highlight>
                  <a:srgbClr val="F0F2F5"/>
                </a:highlight>
                <a:latin typeface="Arial"/>
                <a:ea typeface="Arial"/>
                <a:cs typeface="Arial"/>
                <a:sym typeface="Arial"/>
              </a:rPr>
              <a:t>School districts are audited every year as part of checks and balances by outside auditors. The auditors suggest every year to keep at least 3 months of operating costs in reserve in case something happens. Also, we only get money from the State at select times per year, so we have to have operating reserve to pay bills, salaries, etc in between times. In addition, we try to keep some money to fix big ticket items. Right now, we need our roofs fixed. We have savings to fix the roofs. We don't get extra money when things break or need replaced. If we didn't save for these types of repairs, we have to run a bond. That's more money out of taxpayers pockets. We don't want that.</a:t>
            </a:r>
            <a:r>
              <a:rPr lang="en" sz="2750">
                <a:solidFill>
                  <a:srgbClr val="050505"/>
                </a:solidFill>
                <a:highlight>
                  <a:srgbClr val="F0F2F5"/>
                </a:highlight>
                <a:latin typeface="Arial"/>
                <a:ea typeface="Arial"/>
                <a:cs typeface="Arial"/>
                <a:sym typeface="Arial"/>
              </a:rPr>
              <a:t> </a:t>
            </a:r>
            <a:endParaRPr sz="2750">
              <a:solidFill>
                <a:srgbClr val="050505"/>
              </a:solidFill>
              <a:highlight>
                <a:srgbClr val="F0F2F5"/>
              </a:highlight>
              <a:latin typeface="Arial"/>
              <a:ea typeface="Arial"/>
              <a:cs typeface="Arial"/>
              <a:sym typeface="Arial"/>
            </a:endParaRPr>
          </a:p>
          <a:p>
            <a:pPr indent="-329074" lvl="0" marL="914400" rtl="0" algn="l">
              <a:spcBef>
                <a:spcPts val="0"/>
              </a:spcBef>
              <a:spcAft>
                <a:spcPts val="0"/>
              </a:spcAft>
              <a:buClr>
                <a:srgbClr val="FF0000"/>
              </a:buClr>
              <a:buSzPct val="133832"/>
              <a:buFont typeface="Arial"/>
              <a:buChar char="●"/>
            </a:pPr>
            <a:r>
              <a:rPr lang="en" sz="4729">
                <a:latin typeface="Arial"/>
                <a:ea typeface="Arial"/>
                <a:cs typeface="Arial"/>
                <a:sym typeface="Arial"/>
              </a:rPr>
              <a:t>Why aren’t we using it instead of a levy? </a:t>
            </a:r>
            <a:r>
              <a:rPr lang="en" sz="4729">
                <a:solidFill>
                  <a:srgbClr val="FF0000"/>
                </a:solidFill>
                <a:latin typeface="Arial"/>
                <a:ea typeface="Arial"/>
                <a:cs typeface="Arial"/>
                <a:sym typeface="Arial"/>
              </a:rPr>
              <a:t>ESSR funds have certain regulations associated with them. For example, learning loss, SEL…</a:t>
            </a:r>
            <a:endParaRPr sz="4729">
              <a:solidFill>
                <a:srgbClr val="FF0000"/>
              </a:solidFill>
              <a:latin typeface="Arial"/>
              <a:ea typeface="Arial"/>
              <a:cs typeface="Arial"/>
              <a:sym typeface="Arial"/>
            </a:endParaRPr>
          </a:p>
          <a:p>
            <a:pPr indent="-303674" lvl="0" marL="457200" rtl="0" algn="l">
              <a:spcBef>
                <a:spcPts val="0"/>
              </a:spcBef>
              <a:spcAft>
                <a:spcPts val="0"/>
              </a:spcAft>
              <a:buSzPct val="100000"/>
              <a:buFont typeface="Arial"/>
              <a:buAutoNum type="arabicPeriod"/>
            </a:pPr>
            <a:r>
              <a:rPr lang="en" sz="4729" u="sng">
                <a:solidFill>
                  <a:schemeClr val="hlink"/>
                </a:solidFill>
                <a:latin typeface="Arial"/>
                <a:ea typeface="Arial"/>
                <a:cs typeface="Arial"/>
                <a:sym typeface="Arial"/>
                <a:hlinkClick r:id="rId3"/>
              </a:rPr>
              <a:t>2022-23 Budget</a:t>
            </a:r>
            <a:r>
              <a:rPr lang="en" sz="4729">
                <a:latin typeface="Arial"/>
                <a:ea typeface="Arial"/>
                <a:cs typeface="Arial"/>
                <a:sym typeface="Arial"/>
              </a:rPr>
              <a:t> &amp; </a:t>
            </a:r>
            <a:r>
              <a:rPr lang="en" sz="4729" u="sng">
                <a:solidFill>
                  <a:schemeClr val="hlink"/>
                </a:solidFill>
                <a:latin typeface="Arial"/>
                <a:ea typeface="Arial"/>
                <a:cs typeface="Arial"/>
                <a:sym typeface="Arial"/>
                <a:hlinkClick r:id="rId4"/>
              </a:rPr>
              <a:t>June 22 Audit</a:t>
            </a:r>
            <a:r>
              <a:rPr lang="en" sz="4729">
                <a:latin typeface="Arial"/>
                <a:ea typeface="Arial"/>
                <a:cs typeface="Arial"/>
                <a:sym typeface="Arial"/>
              </a:rPr>
              <a:t> can be found on the website </a:t>
            </a:r>
            <a:r>
              <a:rPr lang="en" sz="4729" u="sng">
                <a:solidFill>
                  <a:schemeClr val="hlink"/>
                </a:solidFill>
                <a:latin typeface="Arial"/>
                <a:ea typeface="Arial"/>
                <a:cs typeface="Arial"/>
                <a:sym typeface="Arial"/>
                <a:hlinkClick r:id="rId5"/>
              </a:rPr>
              <a:t>www.jsd243.org</a:t>
            </a:r>
            <a:endParaRPr sz="4729">
              <a:latin typeface="Arial"/>
              <a:ea typeface="Arial"/>
              <a:cs typeface="Arial"/>
              <a:sym typeface="Arial"/>
            </a:endParaRPr>
          </a:p>
          <a:p>
            <a:pPr indent="-303674" lvl="1" marL="914400" rtl="0" algn="l">
              <a:spcBef>
                <a:spcPts val="0"/>
              </a:spcBef>
              <a:spcAft>
                <a:spcPts val="0"/>
              </a:spcAft>
              <a:buSzPct val="100000"/>
              <a:buFont typeface="Arial"/>
              <a:buAutoNum type="alphaLcPeriod"/>
            </a:pPr>
            <a:r>
              <a:rPr lang="en" sz="4729">
                <a:latin typeface="Arial"/>
                <a:ea typeface="Arial"/>
                <a:cs typeface="Arial"/>
                <a:sym typeface="Arial"/>
              </a:rPr>
              <a:t>Select “Board of Trustees” tab, “Finances”, “Budget/Audits”</a:t>
            </a:r>
            <a:endParaRPr sz="4729">
              <a:latin typeface="Arial"/>
              <a:ea typeface="Arial"/>
              <a:cs typeface="Arial"/>
              <a:sym typeface="Arial"/>
            </a:endParaRPr>
          </a:p>
          <a:p>
            <a:pPr indent="-303674" lvl="0" marL="457200" rtl="0" algn="l">
              <a:spcBef>
                <a:spcPts val="0"/>
              </a:spcBef>
              <a:spcAft>
                <a:spcPts val="0"/>
              </a:spcAft>
              <a:buSzPct val="100000"/>
              <a:buFont typeface="Arial"/>
              <a:buAutoNum type="arabicPeriod"/>
            </a:pPr>
            <a:r>
              <a:rPr lang="en" sz="4729">
                <a:latin typeface="Arial"/>
                <a:ea typeface="Arial"/>
                <a:cs typeface="Arial"/>
                <a:sym typeface="Arial"/>
              </a:rPr>
              <a:t>The audit will be presented on Monday the 22nd at 6:00pm at the regular board meeting. </a:t>
            </a:r>
            <a:endParaRPr sz="4729">
              <a:latin typeface="Arial"/>
              <a:ea typeface="Arial"/>
              <a:cs typeface="Arial"/>
              <a:sym typeface="Arial"/>
            </a:endParaRPr>
          </a:p>
          <a:p>
            <a:pPr indent="0" lvl="0" marL="0" rtl="0" algn="l">
              <a:spcBef>
                <a:spcPts val="1200"/>
              </a:spcBef>
              <a:spcAft>
                <a:spcPts val="1200"/>
              </a:spcAft>
              <a:buNone/>
            </a:pPr>
            <a:r>
              <a:t/>
            </a:r>
            <a:endParaRPr sz="2100"/>
          </a:p>
        </p:txBody>
      </p:sp>
      <p:sp>
        <p:nvSpPr>
          <p:cNvPr id="113" name="Google Shape;113;p17"/>
          <p:cNvSpPr txBox="1"/>
          <p:nvPr/>
        </p:nvSpPr>
        <p:spPr>
          <a:xfrm>
            <a:off x="782850" y="4558500"/>
            <a:ext cx="8026800" cy="3693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idx="1" type="body"/>
          </p:nvPr>
        </p:nvSpPr>
        <p:spPr>
          <a:xfrm>
            <a:off x="727650" y="880325"/>
            <a:ext cx="7688700" cy="2054100"/>
          </a:xfrm>
          <a:prstGeom prst="rect">
            <a:avLst/>
          </a:prstGeom>
        </p:spPr>
        <p:txBody>
          <a:bodyPr anchorCtr="0" anchor="t" bIns="91425" lIns="91425" spcFirstLastPara="1" rIns="91425" wrap="square" tIns="91425">
            <a:noAutofit/>
          </a:bodyPr>
          <a:lstStyle/>
          <a:p>
            <a:pPr indent="0" lvl="0" marL="0" rtl="0" algn="ctr">
              <a:lnSpc>
                <a:spcPct val="105000"/>
              </a:lnSpc>
              <a:spcBef>
                <a:spcPts val="0"/>
              </a:spcBef>
              <a:spcAft>
                <a:spcPts val="0"/>
              </a:spcAft>
              <a:buNone/>
            </a:pPr>
            <a:r>
              <a:t/>
            </a:r>
            <a:endParaRPr sz="2100" u="sng"/>
          </a:p>
          <a:p>
            <a:pPr indent="0" lvl="0" marL="0" rtl="0" algn="l">
              <a:lnSpc>
                <a:spcPct val="105000"/>
              </a:lnSpc>
              <a:spcBef>
                <a:spcPts val="1200"/>
              </a:spcBef>
              <a:spcAft>
                <a:spcPts val="1200"/>
              </a:spcAft>
              <a:buNone/>
            </a:pPr>
            <a:r>
              <a:t/>
            </a:r>
            <a:endParaRPr b="1" sz="2800" u="sng"/>
          </a:p>
        </p:txBody>
      </p:sp>
      <p:pic>
        <p:nvPicPr>
          <p:cNvPr id="119" name="Google Shape;119;p18"/>
          <p:cNvPicPr preferRelativeResize="0"/>
          <p:nvPr/>
        </p:nvPicPr>
        <p:blipFill rotWithShape="1">
          <a:blip r:embed="rId3">
            <a:alphaModFix/>
          </a:blip>
          <a:srcRect b="42313" l="0" r="0" t="0"/>
          <a:stretch/>
        </p:blipFill>
        <p:spPr>
          <a:xfrm>
            <a:off x="1757150" y="814075"/>
            <a:ext cx="5629702" cy="2054099"/>
          </a:xfrm>
          <a:prstGeom prst="rect">
            <a:avLst/>
          </a:prstGeom>
          <a:noFill/>
          <a:ln>
            <a:noFill/>
          </a:ln>
        </p:spPr>
      </p:pic>
      <p:sp>
        <p:nvSpPr>
          <p:cNvPr id="120" name="Google Shape;120;p18"/>
          <p:cNvSpPr txBox="1"/>
          <p:nvPr/>
        </p:nvSpPr>
        <p:spPr>
          <a:xfrm>
            <a:off x="400150" y="3334525"/>
            <a:ext cx="84474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The majority of the districts budget is in salaries and benefits. The State does not fund salaries for coaches, or the IDLA teacher. Special education, Ag and Career Tech classes  and </a:t>
            </a:r>
            <a:r>
              <a:rPr lang="en">
                <a:latin typeface="Lato"/>
                <a:ea typeface="Lato"/>
                <a:cs typeface="Lato"/>
                <a:sym typeface="Lato"/>
              </a:rPr>
              <a:t>preschool</a:t>
            </a:r>
            <a:r>
              <a:rPr lang="en">
                <a:latin typeface="Lato"/>
                <a:ea typeface="Lato"/>
                <a:cs typeface="Lato"/>
                <a:sym typeface="Lato"/>
              </a:rPr>
              <a:t> are  only minimally  funded. Insurance goes up every year and is only partially funded by the State.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Without IDLA, we could not be accredited, nor be able to provide electives.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647450" y="709400"/>
            <a:ext cx="7688700" cy="53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690">
                <a:solidFill>
                  <a:schemeClr val="accent1"/>
                </a:solidFill>
                <a:latin typeface="Lato"/>
                <a:ea typeface="Lato"/>
                <a:cs typeface="Lato"/>
                <a:sym typeface="Lato"/>
              </a:rPr>
              <a:t>Frequently Asked Questions</a:t>
            </a:r>
            <a:r>
              <a:rPr lang="en" sz="2690">
                <a:solidFill>
                  <a:schemeClr val="accent1"/>
                </a:solidFill>
                <a:latin typeface="Lato"/>
                <a:ea typeface="Lato"/>
                <a:cs typeface="Lato"/>
                <a:sym typeface="Lato"/>
              </a:rPr>
              <a:t> Presentation</a:t>
            </a:r>
            <a:endParaRPr sz="2690">
              <a:solidFill>
                <a:schemeClr val="accent1"/>
              </a:solidFill>
              <a:latin typeface="Lato"/>
              <a:ea typeface="Lato"/>
              <a:cs typeface="Lato"/>
              <a:sym typeface="Lato"/>
            </a:endParaRPr>
          </a:p>
          <a:p>
            <a:pPr indent="0" lvl="0" marL="0" rtl="0" algn="ctr">
              <a:spcBef>
                <a:spcPts val="0"/>
              </a:spcBef>
              <a:spcAft>
                <a:spcPts val="0"/>
              </a:spcAft>
              <a:buSzPts val="990"/>
              <a:buNone/>
            </a:pPr>
            <a:r>
              <a:rPr lang="en" sz="1290">
                <a:solidFill>
                  <a:schemeClr val="accent1"/>
                </a:solidFill>
                <a:latin typeface="Lato"/>
                <a:ea typeface="Lato"/>
                <a:cs typeface="Lato"/>
                <a:sym typeface="Lato"/>
              </a:rPr>
              <a:t>By Superintendent Trish Simonson</a:t>
            </a:r>
            <a:endParaRPr sz="1290">
              <a:solidFill>
                <a:schemeClr val="accent1"/>
              </a:solidFill>
              <a:latin typeface="Lato"/>
              <a:ea typeface="Lato"/>
              <a:cs typeface="Lato"/>
              <a:sym typeface="Lato"/>
            </a:endParaRPr>
          </a:p>
        </p:txBody>
      </p:sp>
      <p:sp>
        <p:nvSpPr>
          <p:cNvPr id="126" name="Google Shape;126;p19"/>
          <p:cNvSpPr txBox="1"/>
          <p:nvPr>
            <p:ph idx="1" type="body"/>
          </p:nvPr>
        </p:nvSpPr>
        <p:spPr>
          <a:xfrm>
            <a:off x="421800" y="1441125"/>
            <a:ext cx="8506200" cy="35616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sz="2100"/>
          </a:p>
          <a:p>
            <a:pPr indent="0" lvl="0" marL="0" rtl="0" algn="ctr">
              <a:spcBef>
                <a:spcPts val="1200"/>
              </a:spcBef>
              <a:spcAft>
                <a:spcPts val="0"/>
              </a:spcAft>
              <a:buNone/>
            </a:pPr>
            <a:r>
              <a:rPr b="1" lang="en" sz="8008"/>
              <a:t>Why do we need a supplemental levy?</a:t>
            </a:r>
            <a:endParaRPr b="1" sz="8008"/>
          </a:p>
          <a:p>
            <a:pPr indent="0" lvl="0" marL="457200" rtl="0" algn="l">
              <a:spcBef>
                <a:spcPts val="1200"/>
              </a:spcBef>
              <a:spcAft>
                <a:spcPts val="0"/>
              </a:spcAft>
              <a:buNone/>
            </a:pPr>
            <a:r>
              <a:rPr lang="en" sz="6408"/>
              <a:t>Idaho does not fund or fully fund;</a:t>
            </a:r>
            <a:endParaRPr sz="6408"/>
          </a:p>
          <a:p>
            <a:pPr indent="-330328" lvl="2" marL="1371600" rtl="0" algn="l">
              <a:spcBef>
                <a:spcPts val="1200"/>
              </a:spcBef>
              <a:spcAft>
                <a:spcPts val="0"/>
              </a:spcAft>
              <a:buSzPct val="100000"/>
              <a:buChar char="■"/>
            </a:pPr>
            <a:r>
              <a:rPr lang="en" sz="6408"/>
              <a:t>Extra Curricular Activities (no sports or clubs)</a:t>
            </a:r>
            <a:endParaRPr sz="6408"/>
          </a:p>
          <a:p>
            <a:pPr indent="-330328" lvl="2" marL="1371600" rtl="0" algn="l">
              <a:spcBef>
                <a:spcPts val="0"/>
              </a:spcBef>
              <a:spcAft>
                <a:spcPts val="0"/>
              </a:spcAft>
              <a:buSzPct val="100000"/>
              <a:buChar char="■"/>
            </a:pPr>
            <a:r>
              <a:rPr lang="en" sz="6408"/>
              <a:t>Coaches Salaries</a:t>
            </a:r>
            <a:endParaRPr sz="6408"/>
          </a:p>
          <a:p>
            <a:pPr indent="-330328" lvl="2" marL="1371600" rtl="0" algn="l">
              <a:spcBef>
                <a:spcPts val="0"/>
              </a:spcBef>
              <a:spcAft>
                <a:spcPts val="0"/>
              </a:spcAft>
              <a:buSzPct val="100000"/>
              <a:buChar char="■"/>
            </a:pPr>
            <a:r>
              <a:rPr lang="en" sz="6408"/>
              <a:t>IDLA </a:t>
            </a:r>
            <a:endParaRPr sz="6408"/>
          </a:p>
          <a:p>
            <a:pPr indent="-330328" lvl="2" marL="1371600" rtl="0" algn="l">
              <a:spcBef>
                <a:spcPts val="0"/>
              </a:spcBef>
              <a:spcAft>
                <a:spcPts val="0"/>
              </a:spcAft>
              <a:buSzPct val="100000"/>
              <a:buChar char="■"/>
            </a:pPr>
            <a:r>
              <a:rPr lang="en" sz="6408"/>
              <a:t>IDLA Coordinator</a:t>
            </a:r>
            <a:endParaRPr sz="6408"/>
          </a:p>
          <a:p>
            <a:pPr indent="-330328" lvl="2" marL="1371600" rtl="0" algn="l">
              <a:spcBef>
                <a:spcPts val="0"/>
              </a:spcBef>
              <a:spcAft>
                <a:spcPts val="0"/>
              </a:spcAft>
              <a:buSzPct val="100000"/>
              <a:buChar char="■"/>
            </a:pPr>
            <a:r>
              <a:rPr lang="en" sz="6408"/>
              <a:t>Ag/FFA and Career Technical Education</a:t>
            </a:r>
            <a:endParaRPr sz="6408"/>
          </a:p>
          <a:p>
            <a:pPr indent="-330328" lvl="2" marL="1371600" rtl="0" algn="l">
              <a:spcBef>
                <a:spcPts val="0"/>
              </a:spcBef>
              <a:spcAft>
                <a:spcPts val="0"/>
              </a:spcAft>
              <a:buSzPct val="100000"/>
              <a:buChar char="■"/>
            </a:pPr>
            <a:r>
              <a:rPr lang="en" sz="6408"/>
              <a:t>Special Education</a:t>
            </a:r>
            <a:endParaRPr sz="6408"/>
          </a:p>
          <a:p>
            <a:pPr indent="-330328" lvl="2" marL="1371600" rtl="0" algn="l">
              <a:spcBef>
                <a:spcPts val="0"/>
              </a:spcBef>
              <a:spcAft>
                <a:spcPts val="0"/>
              </a:spcAft>
              <a:buSzPct val="100000"/>
              <a:buChar char="■"/>
            </a:pPr>
            <a:r>
              <a:rPr lang="en" sz="6408"/>
              <a:t>Preschool</a:t>
            </a:r>
            <a:endParaRPr sz="6408"/>
          </a:p>
          <a:p>
            <a:pPr indent="-330328" lvl="2" marL="1371600" rtl="0" algn="l">
              <a:spcBef>
                <a:spcPts val="0"/>
              </a:spcBef>
              <a:spcAft>
                <a:spcPts val="0"/>
              </a:spcAft>
              <a:buSzPct val="100000"/>
              <a:buChar char="■"/>
            </a:pPr>
            <a:r>
              <a:rPr lang="en" sz="6408"/>
              <a:t>Staff benefits </a:t>
            </a:r>
            <a:endParaRPr sz="6408"/>
          </a:p>
          <a:p>
            <a:pPr indent="-330328" lvl="2" marL="1371600" rtl="0" algn="l">
              <a:spcBef>
                <a:spcPts val="0"/>
              </a:spcBef>
              <a:spcAft>
                <a:spcPts val="0"/>
              </a:spcAft>
              <a:buSzPct val="100000"/>
              <a:buChar char="■"/>
            </a:pPr>
            <a:r>
              <a:rPr lang="en" sz="6408"/>
              <a:t>Curriculum</a:t>
            </a:r>
            <a:endParaRPr sz="6408"/>
          </a:p>
          <a:p>
            <a:pPr indent="-330328" lvl="2" marL="1371600" rtl="0" algn="l">
              <a:spcBef>
                <a:spcPts val="0"/>
              </a:spcBef>
              <a:spcAft>
                <a:spcPts val="0"/>
              </a:spcAft>
              <a:buSzPct val="100000"/>
              <a:buChar char="■"/>
            </a:pPr>
            <a:r>
              <a:rPr lang="en" sz="6408"/>
              <a:t>Building Repairs</a:t>
            </a:r>
            <a:endParaRPr sz="6408"/>
          </a:p>
          <a:p>
            <a:pPr indent="0" lvl="0" marL="1371600" rtl="0" algn="l">
              <a:spcBef>
                <a:spcPts val="1200"/>
              </a:spcBef>
              <a:spcAft>
                <a:spcPts val="0"/>
              </a:spcAft>
              <a:buNone/>
            </a:pPr>
            <a:r>
              <a:t/>
            </a:r>
            <a:endParaRPr sz="6408"/>
          </a:p>
          <a:p>
            <a:pPr indent="0" lvl="0" marL="0" rtl="0" algn="l">
              <a:spcBef>
                <a:spcPts val="1200"/>
              </a:spcBef>
              <a:spcAft>
                <a:spcPts val="0"/>
              </a:spcAft>
              <a:buNone/>
            </a:pPr>
            <a:r>
              <a:t/>
            </a:r>
            <a:endParaRPr sz="2100"/>
          </a:p>
          <a:p>
            <a:pPr indent="0" lvl="0" marL="0" rtl="0" algn="r">
              <a:spcBef>
                <a:spcPts val="1200"/>
              </a:spcBef>
              <a:spcAft>
                <a:spcPts val="0"/>
              </a:spcAft>
              <a:buNone/>
            </a:pPr>
            <a:r>
              <a:t/>
            </a:r>
            <a:endParaRPr sz="3273"/>
          </a:p>
          <a:p>
            <a:pPr indent="0" lvl="0" marL="0" rtl="0" algn="l">
              <a:spcBef>
                <a:spcPts val="1200"/>
              </a:spcBef>
              <a:spcAft>
                <a:spcPts val="0"/>
              </a:spcAft>
              <a:buNone/>
            </a:pPr>
            <a:r>
              <a:t/>
            </a:r>
            <a:endParaRPr sz="2100"/>
          </a:p>
          <a:p>
            <a:pPr indent="0" lvl="0" marL="0" rtl="0" algn="l">
              <a:spcBef>
                <a:spcPts val="1200"/>
              </a:spcBef>
              <a:spcAft>
                <a:spcPts val="1200"/>
              </a:spcAft>
              <a:buNone/>
            </a:pPr>
            <a:r>
              <a:t/>
            </a: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2293275" y="8265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IDAHO’S SUPPLEMENTAL LEVIES</a:t>
            </a:r>
            <a:endParaRPr/>
          </a:p>
        </p:txBody>
      </p:sp>
      <p:sp>
        <p:nvSpPr>
          <p:cNvPr id="132" name="Google Shape;132;p20"/>
          <p:cNvSpPr txBox="1"/>
          <p:nvPr>
            <p:ph idx="1" type="body"/>
          </p:nvPr>
        </p:nvSpPr>
        <p:spPr>
          <a:xfrm>
            <a:off x="706025" y="1256325"/>
            <a:ext cx="8235300" cy="35787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t/>
            </a:r>
            <a:endParaRPr sz="3110">
              <a:solidFill>
                <a:srgbClr val="404040"/>
              </a:solidFill>
              <a:latin typeface="Arial"/>
              <a:ea typeface="Arial"/>
              <a:cs typeface="Arial"/>
              <a:sym typeface="Arial"/>
            </a:endParaRPr>
          </a:p>
          <a:p>
            <a:pPr indent="-337218" lvl="0" marL="457200" rtl="0" algn="l">
              <a:spcBef>
                <a:spcPts val="1500"/>
              </a:spcBef>
              <a:spcAft>
                <a:spcPts val="0"/>
              </a:spcAft>
              <a:buClr>
                <a:srgbClr val="404040"/>
              </a:buClr>
              <a:buSzPct val="100000"/>
              <a:buFont typeface="Arial"/>
              <a:buChar char="●"/>
            </a:pPr>
            <a:r>
              <a:rPr lang="en" sz="3110">
                <a:solidFill>
                  <a:srgbClr val="404040"/>
                </a:solidFill>
                <a:latin typeface="Arial"/>
                <a:ea typeface="Arial"/>
                <a:cs typeface="Arial"/>
                <a:sym typeface="Arial"/>
              </a:rPr>
              <a:t>Supplemental levies have become a key piece of Idaho’s education funding puzzle- </a:t>
            </a:r>
            <a:endParaRPr sz="3110">
              <a:solidFill>
                <a:srgbClr val="404040"/>
              </a:solidFill>
              <a:latin typeface="Arial"/>
              <a:ea typeface="Arial"/>
              <a:cs typeface="Arial"/>
              <a:sym typeface="Arial"/>
            </a:endParaRPr>
          </a:p>
          <a:p>
            <a:pPr indent="-337218" lvl="2" marL="1371600" rtl="0" algn="l">
              <a:spcBef>
                <a:spcPts val="0"/>
              </a:spcBef>
              <a:spcAft>
                <a:spcPts val="0"/>
              </a:spcAft>
              <a:buClr>
                <a:srgbClr val="404040"/>
              </a:buClr>
              <a:buSzPct val="100000"/>
              <a:buFont typeface="Arial"/>
              <a:buChar char="■"/>
            </a:pPr>
            <a:r>
              <a:rPr lang="en" sz="3110">
                <a:solidFill>
                  <a:srgbClr val="404040"/>
                </a:solidFill>
                <a:latin typeface="Arial"/>
                <a:ea typeface="Arial"/>
                <a:cs typeface="Arial"/>
                <a:sym typeface="Arial"/>
              </a:rPr>
              <a:t>Local Funding=Local Control</a:t>
            </a:r>
            <a:endParaRPr sz="3110">
              <a:solidFill>
                <a:srgbClr val="404040"/>
              </a:solidFill>
              <a:latin typeface="Arial"/>
              <a:ea typeface="Arial"/>
              <a:cs typeface="Arial"/>
              <a:sym typeface="Arial"/>
            </a:endParaRPr>
          </a:p>
          <a:p>
            <a:pPr indent="-337218" lvl="0" marL="457200" rtl="0" algn="l">
              <a:spcBef>
                <a:spcPts val="0"/>
              </a:spcBef>
              <a:spcAft>
                <a:spcPts val="0"/>
              </a:spcAft>
              <a:buClr>
                <a:srgbClr val="404040"/>
              </a:buClr>
              <a:buSzPct val="100000"/>
              <a:buFont typeface="Arial"/>
              <a:buChar char="●"/>
            </a:pPr>
            <a:r>
              <a:rPr lang="en" sz="3110">
                <a:solidFill>
                  <a:srgbClr val="404040"/>
                </a:solidFill>
                <a:latin typeface="Arial"/>
                <a:ea typeface="Arial"/>
                <a:cs typeface="Arial"/>
                <a:sym typeface="Arial"/>
              </a:rPr>
              <a:t>2021 5th successive year of record supplemental levies</a:t>
            </a:r>
            <a:endParaRPr sz="3110">
              <a:solidFill>
                <a:srgbClr val="404040"/>
              </a:solidFill>
              <a:latin typeface="Arial"/>
              <a:ea typeface="Arial"/>
              <a:cs typeface="Arial"/>
              <a:sym typeface="Arial"/>
            </a:endParaRPr>
          </a:p>
          <a:p>
            <a:pPr indent="-337218" lvl="0" marL="457200" rtl="0" algn="l">
              <a:spcBef>
                <a:spcPts val="0"/>
              </a:spcBef>
              <a:spcAft>
                <a:spcPts val="0"/>
              </a:spcAft>
              <a:buClr>
                <a:srgbClr val="404040"/>
              </a:buClr>
              <a:buSzPct val="100000"/>
              <a:buFont typeface="Arial"/>
              <a:buChar char="●"/>
            </a:pPr>
            <a:r>
              <a:rPr lang="en" sz="3110">
                <a:solidFill>
                  <a:srgbClr val="404040"/>
                </a:solidFill>
                <a:latin typeface="Arial"/>
                <a:ea typeface="Arial"/>
                <a:cs typeface="Arial"/>
                <a:sym typeface="Arial"/>
              </a:rPr>
              <a:t>Supplemental levies are no longer “supplemental,” </a:t>
            </a:r>
            <a:endParaRPr sz="3110">
              <a:solidFill>
                <a:srgbClr val="404040"/>
              </a:solidFill>
              <a:latin typeface="Arial"/>
              <a:ea typeface="Arial"/>
              <a:cs typeface="Arial"/>
              <a:sym typeface="Arial"/>
            </a:endParaRPr>
          </a:p>
          <a:p>
            <a:pPr indent="-337218" lvl="1" marL="914400" rtl="0" algn="l">
              <a:spcBef>
                <a:spcPts val="0"/>
              </a:spcBef>
              <a:spcAft>
                <a:spcPts val="0"/>
              </a:spcAft>
              <a:buClr>
                <a:srgbClr val="404040"/>
              </a:buClr>
              <a:buSzPct val="100000"/>
              <a:buFont typeface="Arial"/>
              <a:buChar char="○"/>
            </a:pPr>
            <a:r>
              <a:rPr lang="en" sz="3110">
                <a:solidFill>
                  <a:srgbClr val="404040"/>
                </a:solidFill>
                <a:latin typeface="Arial"/>
                <a:ea typeface="Arial"/>
                <a:cs typeface="Arial"/>
                <a:sym typeface="Arial"/>
              </a:rPr>
              <a:t>one- or two-year levies are needed to cover day-to-day necessities and backfill state K-12 appropriations.</a:t>
            </a:r>
            <a:endParaRPr sz="3110">
              <a:solidFill>
                <a:srgbClr val="404040"/>
              </a:solidFill>
              <a:latin typeface="Arial"/>
              <a:ea typeface="Arial"/>
              <a:cs typeface="Arial"/>
              <a:sym typeface="Arial"/>
            </a:endParaRPr>
          </a:p>
          <a:p>
            <a:pPr indent="-337218" lvl="0" marL="457200" rtl="0" algn="l">
              <a:spcBef>
                <a:spcPts val="0"/>
              </a:spcBef>
              <a:spcAft>
                <a:spcPts val="0"/>
              </a:spcAft>
              <a:buClr>
                <a:srgbClr val="404040"/>
              </a:buClr>
              <a:buSzPct val="100000"/>
              <a:buFont typeface="Arial"/>
              <a:buChar char="●"/>
            </a:pPr>
            <a:r>
              <a:rPr lang="en" sz="3110">
                <a:solidFill>
                  <a:srgbClr val="404040"/>
                </a:solidFill>
                <a:highlight>
                  <a:srgbClr val="FFFFFF"/>
                </a:highlight>
                <a:latin typeface="Arial"/>
                <a:ea typeface="Arial"/>
                <a:cs typeface="Arial"/>
                <a:sym typeface="Arial"/>
              </a:rPr>
              <a:t>92 of the state’s 115 school districts are collecting supplemental levies this year</a:t>
            </a:r>
            <a:endParaRPr sz="2960">
              <a:solidFill>
                <a:srgbClr val="444444"/>
              </a:solidFill>
            </a:endParaRPr>
          </a:p>
          <a:p>
            <a:pPr indent="0" lvl="0" marL="457200" rtl="0" algn="l">
              <a:spcBef>
                <a:spcPts val="1500"/>
              </a:spcBef>
              <a:spcAft>
                <a:spcPts val="0"/>
              </a:spcAft>
              <a:buNone/>
            </a:pPr>
            <a:r>
              <a:t/>
            </a:r>
            <a:endParaRPr sz="1350">
              <a:solidFill>
                <a:srgbClr val="404040"/>
              </a:solidFill>
              <a:highlight>
                <a:srgbClr val="FFFFFF"/>
              </a:highlight>
              <a:latin typeface="Arial"/>
              <a:ea typeface="Arial"/>
              <a:cs typeface="Arial"/>
              <a:sym typeface="Arial"/>
            </a:endParaRPr>
          </a:p>
          <a:p>
            <a:pPr indent="0" lvl="0" marL="0" rtl="0" algn="l">
              <a:spcBef>
                <a:spcPts val="1500"/>
              </a:spcBef>
              <a:spcAft>
                <a:spcPts val="1200"/>
              </a:spcAft>
              <a:buNone/>
            </a:pPr>
            <a:r>
              <a:t/>
            </a:r>
            <a:endParaRPr/>
          </a:p>
        </p:txBody>
      </p:sp>
      <p:sp>
        <p:nvSpPr>
          <p:cNvPr id="133" name="Google Shape;133;p20"/>
          <p:cNvSpPr txBox="1"/>
          <p:nvPr/>
        </p:nvSpPr>
        <p:spPr>
          <a:xfrm>
            <a:off x="840425" y="4459925"/>
            <a:ext cx="7799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Lato"/>
                <a:ea typeface="Lato"/>
                <a:cs typeface="Lato"/>
                <a:sym typeface="Lato"/>
              </a:rPr>
              <a:t>Idaho EdNews 2021</a:t>
            </a:r>
            <a:endParaRPr sz="1100">
              <a:latin typeface="Lato"/>
              <a:ea typeface="Lato"/>
              <a:cs typeface="Lato"/>
              <a:sym typeface="Lato"/>
            </a:endParaRPr>
          </a:p>
          <a:p>
            <a:pPr indent="0" lvl="0" marL="0" rtl="0" algn="l">
              <a:spcBef>
                <a:spcPts val="0"/>
              </a:spcBef>
              <a:spcAft>
                <a:spcPts val="0"/>
              </a:spcAft>
              <a:buNone/>
            </a:pPr>
            <a:r>
              <a:rPr lang="en" sz="1100">
                <a:latin typeface="Lato"/>
                <a:ea typeface="Lato"/>
                <a:cs typeface="Lato"/>
                <a:sym typeface="Lato"/>
              </a:rPr>
              <a:t>https://www.idahoednews.org/news/idahos-supplemental-levy-bill-sets-another-record/</a:t>
            </a:r>
            <a:endParaRPr sz="11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1502725" y="8031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School District Levies 2021</a:t>
            </a:r>
            <a:endParaRPr/>
          </a:p>
        </p:txBody>
      </p:sp>
      <p:sp>
        <p:nvSpPr>
          <p:cNvPr id="139" name="Google Shape;139;p21"/>
          <p:cNvSpPr txBox="1"/>
          <p:nvPr>
            <p:ph idx="1" type="body"/>
          </p:nvPr>
        </p:nvSpPr>
        <p:spPr>
          <a:xfrm>
            <a:off x="727650" y="1621950"/>
            <a:ext cx="7688700" cy="3369300"/>
          </a:xfrm>
          <a:prstGeom prst="rect">
            <a:avLst/>
          </a:prstGeom>
        </p:spPr>
        <p:txBody>
          <a:bodyPr anchorCtr="0" anchor="t" bIns="91425" lIns="91425" spcFirstLastPara="1" rIns="91425" wrap="square" tIns="91425">
            <a:normAutofit fontScale="25000" lnSpcReduction="20000"/>
          </a:bodyPr>
          <a:lstStyle/>
          <a:p>
            <a:pPr indent="-361950" lvl="0" marL="457200" rtl="0" algn="l">
              <a:spcBef>
                <a:spcPts val="0"/>
              </a:spcBef>
              <a:spcAft>
                <a:spcPts val="0"/>
              </a:spcAft>
              <a:buClr>
                <a:srgbClr val="333333"/>
              </a:buClr>
              <a:buSzPct val="100000"/>
              <a:buChar char="●"/>
            </a:pPr>
            <a:r>
              <a:rPr lang="en" sz="8400">
                <a:solidFill>
                  <a:srgbClr val="333333"/>
                </a:solidFill>
                <a:highlight>
                  <a:srgbClr val="FFFF00"/>
                </a:highlight>
              </a:rPr>
              <a:t>Salmon River: a one-year, $495,000 supplemental levy.</a:t>
            </a:r>
            <a:endParaRPr sz="8400">
              <a:solidFill>
                <a:srgbClr val="333333"/>
              </a:solidFill>
              <a:highlight>
                <a:srgbClr val="FFFF00"/>
              </a:highlight>
            </a:endParaRPr>
          </a:p>
          <a:p>
            <a:pPr indent="-361950" lvl="0" marL="457200" rtl="0" algn="l">
              <a:spcBef>
                <a:spcPts val="0"/>
              </a:spcBef>
              <a:spcAft>
                <a:spcPts val="0"/>
              </a:spcAft>
              <a:buClr>
                <a:srgbClr val="333333"/>
              </a:buClr>
              <a:buSzPct val="100000"/>
              <a:buChar char="●"/>
            </a:pPr>
            <a:r>
              <a:rPr lang="en" sz="8400">
                <a:solidFill>
                  <a:srgbClr val="333333"/>
                </a:solidFill>
              </a:rPr>
              <a:t>Whitepine: a one-year, $880,000 supplemental levy.</a:t>
            </a:r>
            <a:endParaRPr sz="8400">
              <a:solidFill>
                <a:srgbClr val="333333"/>
              </a:solidFill>
            </a:endParaRPr>
          </a:p>
          <a:p>
            <a:pPr indent="-361950" lvl="0" marL="457200" rtl="0" algn="l">
              <a:spcBef>
                <a:spcPts val="0"/>
              </a:spcBef>
              <a:spcAft>
                <a:spcPts val="0"/>
              </a:spcAft>
              <a:buClr>
                <a:srgbClr val="333333"/>
              </a:buClr>
              <a:buSzPct val="100000"/>
              <a:buChar char="●"/>
            </a:pPr>
            <a:r>
              <a:rPr lang="en" sz="8400">
                <a:solidFill>
                  <a:srgbClr val="333333"/>
                </a:solidFill>
              </a:rPr>
              <a:t>Nezperce: a one-year $445,000 supplemental levy.</a:t>
            </a:r>
            <a:endParaRPr sz="8400">
              <a:solidFill>
                <a:srgbClr val="333333"/>
              </a:solidFill>
            </a:endParaRPr>
          </a:p>
          <a:p>
            <a:pPr indent="-361950" lvl="0" marL="457200" rtl="0" algn="l">
              <a:spcBef>
                <a:spcPts val="0"/>
              </a:spcBef>
              <a:spcAft>
                <a:spcPts val="0"/>
              </a:spcAft>
              <a:buClr>
                <a:srgbClr val="333333"/>
              </a:buClr>
              <a:buSzPct val="100000"/>
              <a:buChar char="●"/>
            </a:pPr>
            <a:r>
              <a:rPr lang="en" sz="8400">
                <a:solidFill>
                  <a:srgbClr val="333333"/>
                </a:solidFill>
              </a:rPr>
              <a:t>Cottonwood: a one-year, $250,000 supplemental levy.</a:t>
            </a:r>
            <a:endParaRPr sz="8400">
              <a:solidFill>
                <a:srgbClr val="333333"/>
              </a:solidFill>
            </a:endParaRPr>
          </a:p>
          <a:p>
            <a:pPr indent="-361950" lvl="0" marL="457200" rtl="0" algn="l">
              <a:spcBef>
                <a:spcPts val="0"/>
              </a:spcBef>
              <a:spcAft>
                <a:spcPts val="0"/>
              </a:spcAft>
              <a:buClr>
                <a:srgbClr val="333333"/>
              </a:buClr>
              <a:buSzPct val="100000"/>
              <a:buChar char="●"/>
            </a:pPr>
            <a:r>
              <a:rPr lang="en" sz="8400">
                <a:solidFill>
                  <a:srgbClr val="333333"/>
                </a:solidFill>
              </a:rPr>
              <a:t>Plummer-Worley: a two-year, $1,254,000 supplemental levy.</a:t>
            </a:r>
            <a:endParaRPr sz="8400">
              <a:solidFill>
                <a:srgbClr val="333333"/>
              </a:solidFill>
            </a:endParaRPr>
          </a:p>
          <a:p>
            <a:pPr indent="-361950" lvl="0" marL="457200" rtl="0" algn="l">
              <a:spcBef>
                <a:spcPts val="0"/>
              </a:spcBef>
              <a:spcAft>
                <a:spcPts val="0"/>
              </a:spcAft>
              <a:buClr>
                <a:srgbClr val="333333"/>
              </a:buClr>
              <a:buSzPct val="100000"/>
              <a:buChar char="●"/>
            </a:pPr>
            <a:r>
              <a:rPr lang="en" sz="8400">
                <a:solidFill>
                  <a:srgbClr val="333333"/>
                </a:solidFill>
              </a:rPr>
              <a:t>Genesee: a one-year, $1,185,000 supplemental levy.</a:t>
            </a:r>
            <a:endParaRPr sz="8400">
              <a:solidFill>
                <a:srgbClr val="333333"/>
              </a:solidFill>
            </a:endParaRPr>
          </a:p>
          <a:p>
            <a:pPr indent="-361950" lvl="0" marL="457200" rtl="0" algn="l">
              <a:spcBef>
                <a:spcPts val="0"/>
              </a:spcBef>
              <a:spcAft>
                <a:spcPts val="0"/>
              </a:spcAft>
              <a:buClr>
                <a:srgbClr val="333333"/>
              </a:buClr>
              <a:buSzPct val="100000"/>
              <a:buChar char="●"/>
            </a:pPr>
            <a:r>
              <a:rPr lang="en" sz="8400">
                <a:solidFill>
                  <a:srgbClr val="333333"/>
                </a:solidFill>
              </a:rPr>
              <a:t>Wendell: a two-year $1.2 million supplemental levy</a:t>
            </a:r>
            <a:endParaRPr sz="8400">
              <a:solidFill>
                <a:srgbClr val="333333"/>
              </a:solidFill>
            </a:endParaRPr>
          </a:p>
          <a:p>
            <a:pPr indent="-361950" lvl="0" marL="457200" rtl="0" algn="l">
              <a:spcBef>
                <a:spcPts val="0"/>
              </a:spcBef>
              <a:spcAft>
                <a:spcPts val="0"/>
              </a:spcAft>
              <a:buClr>
                <a:srgbClr val="333333"/>
              </a:buClr>
              <a:buSzPct val="100000"/>
              <a:buChar char="●"/>
            </a:pPr>
            <a:r>
              <a:rPr lang="en" sz="8400">
                <a:solidFill>
                  <a:srgbClr val="333333"/>
                </a:solidFill>
              </a:rPr>
              <a:t>Mackay: smallest levy in the state $75,000</a:t>
            </a:r>
            <a:endParaRPr sz="8400">
              <a:solidFill>
                <a:srgbClr val="333333"/>
              </a:solidFill>
            </a:endParaRPr>
          </a:p>
          <a:p>
            <a:pPr indent="-361950" lvl="0" marL="457200" rtl="0" algn="l">
              <a:spcBef>
                <a:spcPts val="0"/>
              </a:spcBef>
              <a:spcAft>
                <a:spcPts val="0"/>
              </a:spcAft>
              <a:buClr>
                <a:srgbClr val="333333"/>
              </a:buClr>
              <a:buSzPct val="100000"/>
              <a:buChar char="●"/>
            </a:pPr>
            <a:r>
              <a:rPr lang="en" sz="8400">
                <a:solidFill>
                  <a:srgbClr val="333333"/>
                </a:solidFill>
              </a:rPr>
              <a:t>Coeur d’Alene  $20 Million</a:t>
            </a:r>
            <a:endParaRPr sz="8400">
              <a:solidFill>
                <a:srgbClr val="333333"/>
              </a:solidFill>
            </a:endParaRPr>
          </a:p>
          <a:p>
            <a:pPr indent="0" lvl="0" marL="0" rtl="0" algn="l">
              <a:lnSpc>
                <a:spcPct val="100000"/>
              </a:lnSpc>
              <a:spcBef>
                <a:spcPts val="1800"/>
              </a:spcBef>
              <a:spcAft>
                <a:spcPts val="0"/>
              </a:spcAft>
              <a:buNone/>
            </a:pPr>
            <a:r>
              <a:rPr lang="en" sz="3500">
                <a:solidFill>
                  <a:srgbClr val="000000"/>
                </a:solidFill>
              </a:rPr>
              <a:t>I</a:t>
            </a:r>
            <a:r>
              <a:rPr lang="en" sz="3500">
                <a:solidFill>
                  <a:srgbClr val="000000"/>
                </a:solidFill>
              </a:rPr>
              <a:t>daho EdNews 2021    </a:t>
            </a:r>
            <a:r>
              <a:rPr lang="en" sz="4300">
                <a:solidFill>
                  <a:srgbClr val="000000"/>
                </a:solidFill>
              </a:rPr>
              <a:t>https://www.idahoednews.org/news/idahos-supplemental-levy-bill-sets-another-record/</a:t>
            </a:r>
            <a:endParaRPr sz="4300">
              <a:solidFill>
                <a:srgbClr val="000000"/>
              </a:solidFill>
            </a:endParaRPr>
          </a:p>
          <a:p>
            <a:pPr indent="0" lvl="0" marL="0" rtl="0" algn="l">
              <a:lnSpc>
                <a:spcPct val="100000"/>
              </a:lnSpc>
              <a:spcBef>
                <a:spcPts val="0"/>
              </a:spcBef>
              <a:spcAft>
                <a:spcPts val="0"/>
              </a:spcAft>
              <a:buNone/>
            </a:pPr>
            <a:r>
              <a:t/>
            </a:r>
            <a:endParaRPr sz="1100">
              <a:solidFill>
                <a:srgbClr val="000000"/>
              </a:solidFill>
            </a:endParaRPr>
          </a:p>
          <a:p>
            <a:pPr indent="0" lvl="0" marL="457200" rtl="0" algn="l">
              <a:spcBef>
                <a:spcPts val="0"/>
              </a:spcBef>
              <a:spcAft>
                <a:spcPts val="0"/>
              </a:spcAft>
              <a:buNone/>
            </a:pPr>
            <a:r>
              <a:t/>
            </a:r>
            <a:endParaRPr sz="8400">
              <a:solidFill>
                <a:srgbClr val="333333"/>
              </a:solidFill>
            </a:endParaRPr>
          </a:p>
          <a:p>
            <a:pPr indent="0" lvl="0" marL="457200" rtl="0" algn="l">
              <a:spcBef>
                <a:spcPts val="1800"/>
              </a:spcBef>
              <a:spcAft>
                <a:spcPts val="0"/>
              </a:spcAft>
              <a:buNone/>
            </a:pPr>
            <a:r>
              <a:t/>
            </a:r>
            <a:endParaRPr sz="14000">
              <a:solidFill>
                <a:srgbClr val="333333"/>
              </a:solidFill>
            </a:endParaRPr>
          </a:p>
          <a:p>
            <a:pPr indent="-230187" lvl="0" marL="457200" rtl="0" algn="l">
              <a:spcBef>
                <a:spcPts val="1800"/>
              </a:spcBef>
              <a:spcAft>
                <a:spcPts val="0"/>
              </a:spcAft>
              <a:buClr>
                <a:srgbClr val="333333"/>
              </a:buClr>
              <a:buSzPts val="25"/>
              <a:buChar char="●"/>
            </a:pPr>
            <a:r>
              <a:t/>
            </a:r>
            <a:endParaRPr sz="1050">
              <a:solidFill>
                <a:srgbClr val="333333"/>
              </a:solidFill>
            </a:endParaRPr>
          </a:p>
          <a:p>
            <a:pPr indent="0" lvl="0" marL="0" rtl="0" algn="l">
              <a:spcBef>
                <a:spcPts val="180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